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9" r:id="rId3"/>
  </p:sldMasterIdLst>
  <p:notesMasterIdLst>
    <p:notesMasterId r:id="rId26"/>
  </p:notesMasterIdLst>
  <p:sldIdLst>
    <p:sldId id="257" r:id="rId4"/>
    <p:sldId id="260" r:id="rId5"/>
    <p:sldId id="261" r:id="rId6"/>
    <p:sldId id="262" r:id="rId7"/>
    <p:sldId id="279" r:id="rId8"/>
    <p:sldId id="263" r:id="rId9"/>
    <p:sldId id="267" r:id="rId10"/>
    <p:sldId id="265" r:id="rId11"/>
    <p:sldId id="264" r:id="rId12"/>
    <p:sldId id="278" r:id="rId13"/>
    <p:sldId id="277" r:id="rId14"/>
    <p:sldId id="280" r:id="rId15"/>
    <p:sldId id="281" r:id="rId16"/>
    <p:sldId id="282" r:id="rId17"/>
    <p:sldId id="283" r:id="rId18"/>
    <p:sldId id="270" r:id="rId19"/>
    <p:sldId id="284" r:id="rId20"/>
    <p:sldId id="285" r:id="rId21"/>
    <p:sldId id="286" r:id="rId22"/>
    <p:sldId id="287" r:id="rId23"/>
    <p:sldId id="269" r:id="rId24"/>
    <p:sldId id="275" r:id="rId25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390"/>
    <a:srgbClr val="7F7F7F"/>
    <a:srgbClr val="3C49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07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D6E33-E428-E344-B5BD-66629C41D70E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4B9B3-D7B6-FC4C-91E5-FDB034DB585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4744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36993D-2735-A842-AFC1-75A9A4119919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46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59ED-2549-0948-985E-69B00D712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D7D18-7567-8B4F-9BE4-A8506BCB5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9214D-82F6-5846-9D18-199C9F6A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6C9CF-AF2B-F646-95CC-CB8004F3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7C7ED-9733-1049-B774-5F5A205A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3861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170F-C217-574F-A3E5-0FA704BEC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ECAE2-366C-994B-BFB1-6E73526A0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8237E-13B1-AC49-8145-59BA733E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812A5-3226-9F4E-BDD1-EBEE5E85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4BF5C-D45A-6944-8EB9-90442757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287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2AEE07-82D4-3D40-A161-D87772700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9282A-1905-7E4A-A1B8-A23C6A148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CB957-7EA6-A14A-A46D-4951B992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E6320-905A-2C4F-8F23-44D0EB28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18899-448F-7B4C-ACFC-3B91E5D0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63357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853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60455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51938"/>
            <a:ext cx="100324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20023"/>
            <a:ext cx="100324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69994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Rectangle 1"/>
          <p:cNvSpPr/>
          <p:nvPr userDrawn="1"/>
        </p:nvSpPr>
        <p:spPr>
          <a:xfrm>
            <a:off x="6960096" y="-9098"/>
            <a:ext cx="5231904" cy="6867097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28181" y="4869160"/>
            <a:ext cx="446381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267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728181" y="5863579"/>
            <a:ext cx="446381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66705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8464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519236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30354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08785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19403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719402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Rectangle 13"/>
          <p:cNvSpPr/>
          <p:nvPr userDrawn="1"/>
        </p:nvSpPr>
        <p:spPr>
          <a:xfrm>
            <a:off x="3519236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Rectangle 14"/>
          <p:cNvSpPr/>
          <p:nvPr userDrawn="1"/>
        </p:nvSpPr>
        <p:spPr>
          <a:xfrm>
            <a:off x="3519235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Rectangle 15"/>
          <p:cNvSpPr/>
          <p:nvPr userDrawn="1"/>
        </p:nvSpPr>
        <p:spPr>
          <a:xfrm>
            <a:off x="6303545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ectangle 16"/>
          <p:cNvSpPr/>
          <p:nvPr userDrawn="1"/>
        </p:nvSpPr>
        <p:spPr>
          <a:xfrm>
            <a:off x="6303545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Rectangle 17"/>
          <p:cNvSpPr/>
          <p:nvPr userDrawn="1"/>
        </p:nvSpPr>
        <p:spPr>
          <a:xfrm>
            <a:off x="9087855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Rectangle 18"/>
          <p:cNvSpPr/>
          <p:nvPr userDrawn="1"/>
        </p:nvSpPr>
        <p:spPr>
          <a:xfrm>
            <a:off x="9087854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168545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3" y="1412777"/>
            <a:ext cx="5088565" cy="4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3483" y="1584253"/>
            <a:ext cx="4681480" cy="3101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848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2062939"/>
            <a:ext cx="3744416" cy="45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4181" y="2247136"/>
            <a:ext cx="2159479" cy="333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695733" y="4102100"/>
            <a:ext cx="3744416" cy="2111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Rectangle 8"/>
          <p:cNvSpPr/>
          <p:nvPr userDrawn="1"/>
        </p:nvSpPr>
        <p:spPr>
          <a:xfrm>
            <a:off x="7920203" y="4102100"/>
            <a:ext cx="3744416" cy="2111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578729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408" y="3043304"/>
            <a:ext cx="6669408" cy="33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23799" y="3497694"/>
            <a:ext cx="3197615" cy="2363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2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ACF0-443A-CC4B-BA37-13D6D9BB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E35E-9026-C845-86CC-D2E876ED9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6921E-5853-F34B-844F-A77F1BA4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6DA87-1493-884F-841E-40DB024F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6BDD4-0BDE-9049-BC3A-71775232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02415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5360" y="281003"/>
            <a:ext cx="407977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93079" y="281003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93079" y="2393461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5361" y="4505472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334757" y="4505472"/>
            <a:ext cx="4032448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207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8"/>
            <a:ext cx="1142526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3"/>
            <a:ext cx="1142526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445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77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670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38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730602" y="3717032"/>
            <a:ext cx="5279989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0601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0209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0209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601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170220" y="3742100"/>
            <a:ext cx="5279989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34524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316765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429000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662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53815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866049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778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937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2781957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67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F529-CDFB-8049-A02A-D35BBE33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6B8F9-E28F-BD4F-B41F-577EE1EE8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6A11C-E61C-4241-998A-305EFCDC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D3B32-B3E1-B646-9D88-4CF9E370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F169B-8D2D-7A46-94F1-7828440B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86893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386391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799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4578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207">
            <a:extLst>
              <a:ext uri="{FF2B5EF4-FFF2-40B4-BE49-F238E27FC236}">
                <a16:creationId xmlns:a16="http://schemas.microsoft.com/office/drawing/2014/main" id="{5100A138-A831-4885-93FE-9855BB71EE17}"/>
              </a:ext>
            </a:extLst>
          </p:cNvPr>
          <p:cNvSpPr/>
          <p:nvPr/>
        </p:nvSpPr>
        <p:spPr>
          <a:xfrm>
            <a:off x="704243" y="1640490"/>
            <a:ext cx="2517052" cy="4559069"/>
          </a:xfrm>
          <a:custGeom>
            <a:avLst/>
            <a:gdLst>
              <a:gd name="connsiteX0" fmla="*/ 0 w 2267097"/>
              <a:gd name="connsiteY0" fmla="*/ 0 h 3428480"/>
              <a:gd name="connsiteX1" fmla="*/ 2267098 w 2267097"/>
              <a:gd name="connsiteY1" fmla="*/ 0 h 3428480"/>
              <a:gd name="connsiteX2" fmla="*/ 2267098 w 2267097"/>
              <a:gd name="connsiteY2" fmla="*/ 3428481 h 3428480"/>
              <a:gd name="connsiteX3" fmla="*/ 0 w 2267097"/>
              <a:gd name="connsiteY3" fmla="*/ 3428481 h 342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7097" h="3428480">
                <a:moveTo>
                  <a:pt x="0" y="0"/>
                </a:moveTo>
                <a:lnTo>
                  <a:pt x="2267098" y="0"/>
                </a:lnTo>
                <a:lnTo>
                  <a:pt x="2267098" y="3428481"/>
                </a:lnTo>
                <a:lnTo>
                  <a:pt x="0" y="34284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BE2BBF-F840-466A-9F16-248A4A15B62D}"/>
              </a:ext>
            </a:extLst>
          </p:cNvPr>
          <p:cNvSpPr/>
          <p:nvPr userDrawn="1"/>
        </p:nvSpPr>
        <p:spPr>
          <a:xfrm>
            <a:off x="704243" y="1640490"/>
            <a:ext cx="2517052" cy="6193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Graphic 207">
            <a:extLst>
              <a:ext uri="{FF2B5EF4-FFF2-40B4-BE49-F238E27FC236}">
                <a16:creationId xmlns:a16="http://schemas.microsoft.com/office/drawing/2014/main" id="{9DAB5824-DD33-49F9-BCD4-F341F5EC8C10}"/>
              </a:ext>
            </a:extLst>
          </p:cNvPr>
          <p:cNvSpPr/>
          <p:nvPr userDrawn="1"/>
        </p:nvSpPr>
        <p:spPr>
          <a:xfrm>
            <a:off x="3477938" y="1640490"/>
            <a:ext cx="2517052" cy="4559069"/>
          </a:xfrm>
          <a:custGeom>
            <a:avLst/>
            <a:gdLst>
              <a:gd name="connsiteX0" fmla="*/ 0 w 2267097"/>
              <a:gd name="connsiteY0" fmla="*/ 0 h 3428480"/>
              <a:gd name="connsiteX1" fmla="*/ 2267098 w 2267097"/>
              <a:gd name="connsiteY1" fmla="*/ 0 h 3428480"/>
              <a:gd name="connsiteX2" fmla="*/ 2267098 w 2267097"/>
              <a:gd name="connsiteY2" fmla="*/ 3428481 h 3428480"/>
              <a:gd name="connsiteX3" fmla="*/ 0 w 2267097"/>
              <a:gd name="connsiteY3" fmla="*/ 3428481 h 342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7097" h="3428480">
                <a:moveTo>
                  <a:pt x="0" y="0"/>
                </a:moveTo>
                <a:lnTo>
                  <a:pt x="2267098" y="0"/>
                </a:lnTo>
                <a:lnTo>
                  <a:pt x="2267098" y="3428481"/>
                </a:lnTo>
                <a:lnTo>
                  <a:pt x="0" y="34284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3F0ECE0-B094-4B8A-BD7C-6863F4F70374}"/>
              </a:ext>
            </a:extLst>
          </p:cNvPr>
          <p:cNvSpPr/>
          <p:nvPr userDrawn="1"/>
        </p:nvSpPr>
        <p:spPr>
          <a:xfrm>
            <a:off x="3477938" y="1640490"/>
            <a:ext cx="2517052" cy="61936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Graphic 207">
            <a:extLst>
              <a:ext uri="{FF2B5EF4-FFF2-40B4-BE49-F238E27FC236}">
                <a16:creationId xmlns:a16="http://schemas.microsoft.com/office/drawing/2014/main" id="{D1288FE6-B164-4693-9387-75C018E0FCDC}"/>
              </a:ext>
            </a:extLst>
          </p:cNvPr>
          <p:cNvSpPr/>
          <p:nvPr userDrawn="1"/>
        </p:nvSpPr>
        <p:spPr>
          <a:xfrm>
            <a:off x="6251633" y="1640490"/>
            <a:ext cx="2517052" cy="4559069"/>
          </a:xfrm>
          <a:custGeom>
            <a:avLst/>
            <a:gdLst>
              <a:gd name="connsiteX0" fmla="*/ 0 w 2267097"/>
              <a:gd name="connsiteY0" fmla="*/ 0 h 3428480"/>
              <a:gd name="connsiteX1" fmla="*/ 2267098 w 2267097"/>
              <a:gd name="connsiteY1" fmla="*/ 0 h 3428480"/>
              <a:gd name="connsiteX2" fmla="*/ 2267098 w 2267097"/>
              <a:gd name="connsiteY2" fmla="*/ 3428481 h 3428480"/>
              <a:gd name="connsiteX3" fmla="*/ 0 w 2267097"/>
              <a:gd name="connsiteY3" fmla="*/ 3428481 h 342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7097" h="3428480">
                <a:moveTo>
                  <a:pt x="0" y="0"/>
                </a:moveTo>
                <a:lnTo>
                  <a:pt x="2267098" y="0"/>
                </a:lnTo>
                <a:lnTo>
                  <a:pt x="2267098" y="3428481"/>
                </a:lnTo>
                <a:lnTo>
                  <a:pt x="0" y="34284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92BB596-DC28-44F2-9750-BE4808F1422C}"/>
              </a:ext>
            </a:extLst>
          </p:cNvPr>
          <p:cNvSpPr/>
          <p:nvPr userDrawn="1"/>
        </p:nvSpPr>
        <p:spPr>
          <a:xfrm>
            <a:off x="6251633" y="1640490"/>
            <a:ext cx="2517052" cy="61936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Graphic 207">
            <a:extLst>
              <a:ext uri="{FF2B5EF4-FFF2-40B4-BE49-F238E27FC236}">
                <a16:creationId xmlns:a16="http://schemas.microsoft.com/office/drawing/2014/main" id="{4C9FBFF5-E4EB-41F6-804A-D1DBCD4B2CA0}"/>
              </a:ext>
            </a:extLst>
          </p:cNvPr>
          <p:cNvSpPr/>
          <p:nvPr userDrawn="1"/>
        </p:nvSpPr>
        <p:spPr>
          <a:xfrm>
            <a:off x="9025328" y="1640490"/>
            <a:ext cx="2517052" cy="4559069"/>
          </a:xfrm>
          <a:custGeom>
            <a:avLst/>
            <a:gdLst>
              <a:gd name="connsiteX0" fmla="*/ 0 w 2267097"/>
              <a:gd name="connsiteY0" fmla="*/ 0 h 3428480"/>
              <a:gd name="connsiteX1" fmla="*/ 2267098 w 2267097"/>
              <a:gd name="connsiteY1" fmla="*/ 0 h 3428480"/>
              <a:gd name="connsiteX2" fmla="*/ 2267098 w 2267097"/>
              <a:gd name="connsiteY2" fmla="*/ 3428481 h 3428480"/>
              <a:gd name="connsiteX3" fmla="*/ 0 w 2267097"/>
              <a:gd name="connsiteY3" fmla="*/ 3428481 h 342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7097" h="3428480">
                <a:moveTo>
                  <a:pt x="0" y="0"/>
                </a:moveTo>
                <a:lnTo>
                  <a:pt x="2267098" y="0"/>
                </a:lnTo>
                <a:lnTo>
                  <a:pt x="2267098" y="3428481"/>
                </a:lnTo>
                <a:lnTo>
                  <a:pt x="0" y="34284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FC01B42-3798-40D5-9721-3776A1F3C501}"/>
              </a:ext>
            </a:extLst>
          </p:cNvPr>
          <p:cNvSpPr/>
          <p:nvPr userDrawn="1"/>
        </p:nvSpPr>
        <p:spPr>
          <a:xfrm>
            <a:off x="9025328" y="1640490"/>
            <a:ext cx="2517052" cy="61936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884DD34-1AFE-4806-9B4B-C515DE329098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00769" y="2396856"/>
            <a:ext cx="2124000" cy="23315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7154D03C-BC02-43F6-A646-CCA046C0802A}"/>
              </a:ext>
            </a:extLst>
          </p:cNvPr>
          <p:cNvSpPr>
            <a:spLocks noGrp="1"/>
          </p:cNvSpPr>
          <p:nvPr userDrawn="1">
            <p:ph type="pic" idx="16" hasCustomPrompt="1"/>
          </p:nvPr>
        </p:nvSpPr>
        <p:spPr>
          <a:xfrm>
            <a:off x="3674464" y="2396856"/>
            <a:ext cx="2124000" cy="23315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3F3010BA-AB6C-422E-8892-032E58E65833}"/>
              </a:ext>
            </a:extLst>
          </p:cNvPr>
          <p:cNvSpPr>
            <a:spLocks noGrp="1"/>
          </p:cNvSpPr>
          <p:nvPr userDrawn="1">
            <p:ph type="pic" idx="17" hasCustomPrompt="1"/>
          </p:nvPr>
        </p:nvSpPr>
        <p:spPr>
          <a:xfrm>
            <a:off x="6448159" y="2396856"/>
            <a:ext cx="2124000" cy="23315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24" name="Picture Placeholder 2">
            <a:extLst>
              <a:ext uri="{FF2B5EF4-FFF2-40B4-BE49-F238E27FC236}">
                <a16:creationId xmlns:a16="http://schemas.microsoft.com/office/drawing/2014/main" id="{2F3E5D3E-C015-498F-991E-A431882E1530}"/>
              </a:ext>
            </a:extLst>
          </p:cNvPr>
          <p:cNvSpPr>
            <a:spLocks noGrp="1"/>
          </p:cNvSpPr>
          <p:nvPr userDrawn="1">
            <p:ph type="pic" idx="18" hasCustomPrompt="1"/>
          </p:nvPr>
        </p:nvSpPr>
        <p:spPr>
          <a:xfrm>
            <a:off x="9221854" y="2396856"/>
            <a:ext cx="2124000" cy="23315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717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36A32AD-4FED-4549-BD4E-98C3AC263B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694714">
            <a:off x="4965143" y="1215344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DFF6FA-DEAA-4DA7-B6CB-BE90E6F5FA14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 rot="21398040">
            <a:off x="8011850" y="2309449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D7896899-7691-4A19-9A29-BFC7577B99D3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 rot="20741363">
            <a:off x="4999774" y="3597041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912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9651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DCA83B1-3892-4542-B2D1-8ADAD2B30AF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4DB540-0158-473B-A6E6-39A2F8B4A974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AB0C53-E1C1-4D27-8BFA-DAD83DE0B001}"/>
              </a:ext>
            </a:extLst>
          </p:cNvPr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C3FC56B-35C1-4C64-B929-F426420CE43A}"/>
              </a:ext>
            </a:extLst>
          </p:cNvPr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5349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4008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9">
            <a:extLst>
              <a:ext uri="{FF2B5EF4-FFF2-40B4-BE49-F238E27FC236}">
                <a16:creationId xmlns:a16="http://schemas.microsoft.com/office/drawing/2014/main" id="{89D50E62-EEDC-4405-8673-26172D9E2880}"/>
              </a:ext>
            </a:extLst>
          </p:cNvPr>
          <p:cNvSpPr/>
          <p:nvPr userDrawn="1"/>
        </p:nvSpPr>
        <p:spPr>
          <a:xfrm>
            <a:off x="6714751" y="3743880"/>
            <a:ext cx="2520000" cy="25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A36662-CF2D-49A7-B095-3B7750D49F3B}"/>
              </a:ext>
            </a:extLst>
          </p:cNvPr>
          <p:cNvGrpSpPr/>
          <p:nvPr userDrawn="1"/>
        </p:nvGrpSpPr>
        <p:grpSpPr>
          <a:xfrm>
            <a:off x="7046168" y="2341950"/>
            <a:ext cx="1890757" cy="3323855"/>
            <a:chOff x="4894144" y="965833"/>
            <a:chExt cx="2438029" cy="4926334"/>
          </a:xfrm>
        </p:grpSpPr>
        <p:sp>
          <p:nvSpPr>
            <p:cNvPr id="23" name="Graphic 2">
              <a:extLst>
                <a:ext uri="{FF2B5EF4-FFF2-40B4-BE49-F238E27FC236}">
                  <a16:creationId xmlns:a16="http://schemas.microsoft.com/office/drawing/2014/main" id="{1D009F7A-A4CF-4E0C-AA44-A9921C3FE8D4}"/>
                </a:ext>
              </a:extLst>
            </p:cNvPr>
            <p:cNvSpPr/>
            <p:nvPr/>
          </p:nvSpPr>
          <p:spPr>
            <a:xfrm>
              <a:off x="4897966" y="965833"/>
              <a:ext cx="2433289" cy="492633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2">
              <a:extLst>
                <a:ext uri="{FF2B5EF4-FFF2-40B4-BE49-F238E27FC236}">
                  <a16:creationId xmlns:a16="http://schemas.microsoft.com/office/drawing/2014/main" id="{DF562693-908C-4D38-88E5-3D855B74BA2B}"/>
                </a:ext>
              </a:extLst>
            </p:cNvPr>
            <p:cNvSpPr/>
            <p:nvPr/>
          </p:nvSpPr>
          <p:spPr>
            <a:xfrm>
              <a:off x="4927337" y="991671"/>
              <a:ext cx="2374499" cy="4874610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2">
              <a:extLst>
                <a:ext uri="{FF2B5EF4-FFF2-40B4-BE49-F238E27FC236}">
                  <a16:creationId xmlns:a16="http://schemas.microsoft.com/office/drawing/2014/main" id="{B7C71F59-D62F-479F-A6F1-4F76AA576C49}"/>
                </a:ext>
              </a:extLst>
            </p:cNvPr>
            <p:cNvSpPr/>
            <p:nvPr/>
          </p:nvSpPr>
          <p:spPr>
            <a:xfrm>
              <a:off x="5034997" y="1075621"/>
              <a:ext cx="2159229" cy="4706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2">
              <a:extLst>
                <a:ext uri="{FF2B5EF4-FFF2-40B4-BE49-F238E27FC236}">
                  <a16:creationId xmlns:a16="http://schemas.microsoft.com/office/drawing/2014/main" id="{C3AC0EB1-A356-4E9A-8D13-33D14D61A66C}"/>
                </a:ext>
              </a:extLst>
            </p:cNvPr>
            <p:cNvSpPr/>
            <p:nvPr/>
          </p:nvSpPr>
          <p:spPr>
            <a:xfrm>
              <a:off x="4894579" y="1666608"/>
              <a:ext cx="17225" cy="167851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2">
              <a:extLst>
                <a:ext uri="{FF2B5EF4-FFF2-40B4-BE49-F238E27FC236}">
                  <a16:creationId xmlns:a16="http://schemas.microsoft.com/office/drawing/2014/main" id="{FE449D0A-AAB6-42A6-BC62-BA6FEBCF9EE6}"/>
                </a:ext>
              </a:extLst>
            </p:cNvPr>
            <p:cNvSpPr/>
            <p:nvPr/>
          </p:nvSpPr>
          <p:spPr>
            <a:xfrm>
              <a:off x="4894579" y="2026747"/>
              <a:ext cx="24047" cy="33478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2">
              <a:extLst>
                <a:ext uri="{FF2B5EF4-FFF2-40B4-BE49-F238E27FC236}">
                  <a16:creationId xmlns:a16="http://schemas.microsoft.com/office/drawing/2014/main" id="{F187ABEC-F3DA-4513-93D1-CEC8BB565EDB}"/>
                </a:ext>
              </a:extLst>
            </p:cNvPr>
            <p:cNvSpPr/>
            <p:nvPr/>
          </p:nvSpPr>
          <p:spPr>
            <a:xfrm>
              <a:off x="4894627" y="2050794"/>
              <a:ext cx="13596" cy="280349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2">
              <a:extLst>
                <a:ext uri="{FF2B5EF4-FFF2-40B4-BE49-F238E27FC236}">
                  <a16:creationId xmlns:a16="http://schemas.microsoft.com/office/drawing/2014/main" id="{250AD4EE-DD35-4031-A9A4-DE01E5B2AB3D}"/>
                </a:ext>
              </a:extLst>
            </p:cNvPr>
            <p:cNvSpPr/>
            <p:nvPr/>
          </p:nvSpPr>
          <p:spPr>
            <a:xfrm>
              <a:off x="4894144" y="2473786"/>
              <a:ext cx="24047" cy="33478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2">
              <a:extLst>
                <a:ext uri="{FF2B5EF4-FFF2-40B4-BE49-F238E27FC236}">
                  <a16:creationId xmlns:a16="http://schemas.microsoft.com/office/drawing/2014/main" id="{23FBB33E-F4FD-4982-889D-13AEE91687FC}"/>
                </a:ext>
              </a:extLst>
            </p:cNvPr>
            <p:cNvSpPr/>
            <p:nvPr/>
          </p:nvSpPr>
          <p:spPr>
            <a:xfrm>
              <a:off x="4894144" y="2497834"/>
              <a:ext cx="13596" cy="280349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2">
              <a:extLst>
                <a:ext uri="{FF2B5EF4-FFF2-40B4-BE49-F238E27FC236}">
                  <a16:creationId xmlns:a16="http://schemas.microsoft.com/office/drawing/2014/main" id="{A3714243-E381-476D-A7C3-E87883E6ECC4}"/>
                </a:ext>
              </a:extLst>
            </p:cNvPr>
            <p:cNvSpPr/>
            <p:nvPr/>
          </p:nvSpPr>
          <p:spPr>
            <a:xfrm>
              <a:off x="7308126" y="2139051"/>
              <a:ext cx="24047" cy="541828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2" name="Graphic 2">
              <a:extLst>
                <a:ext uri="{FF2B5EF4-FFF2-40B4-BE49-F238E27FC236}">
                  <a16:creationId xmlns:a16="http://schemas.microsoft.com/office/drawing/2014/main" id="{330F9982-662B-4350-93D2-DD227BE97741}"/>
                </a:ext>
              </a:extLst>
            </p:cNvPr>
            <p:cNvSpPr/>
            <p:nvPr/>
          </p:nvSpPr>
          <p:spPr>
            <a:xfrm>
              <a:off x="7318577" y="2178001"/>
              <a:ext cx="13596" cy="453717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3" name="Graphic 2">
              <a:extLst>
                <a:ext uri="{FF2B5EF4-FFF2-40B4-BE49-F238E27FC236}">
                  <a16:creationId xmlns:a16="http://schemas.microsoft.com/office/drawing/2014/main" id="{5078F7C5-1EE7-4660-A946-C406B1931E68}"/>
                </a:ext>
              </a:extLst>
            </p:cNvPr>
            <p:cNvSpPr/>
            <p:nvPr/>
          </p:nvSpPr>
          <p:spPr>
            <a:xfrm>
              <a:off x="7312722" y="3272543"/>
              <a:ext cx="19451" cy="371315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2">
              <a:extLst>
                <a:ext uri="{FF2B5EF4-FFF2-40B4-BE49-F238E27FC236}">
                  <a16:creationId xmlns:a16="http://schemas.microsoft.com/office/drawing/2014/main" id="{6A73273F-FD03-4C55-AE7A-D98617C395C2}"/>
                </a:ext>
              </a:extLst>
            </p:cNvPr>
            <p:cNvSpPr/>
            <p:nvPr/>
          </p:nvSpPr>
          <p:spPr>
            <a:xfrm>
              <a:off x="7321142" y="3299204"/>
              <a:ext cx="11031" cy="310929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FF597F6-A72C-4932-A598-99A69864506A}"/>
                </a:ext>
              </a:extLst>
            </p:cNvPr>
            <p:cNvSpPr/>
            <p:nvPr/>
          </p:nvSpPr>
          <p:spPr>
            <a:xfrm>
              <a:off x="6432763" y="1075621"/>
              <a:ext cx="98209" cy="9820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1AFB03-23B2-4A8E-9D8F-4412962FCD93}"/>
                </a:ext>
              </a:extLst>
            </p:cNvPr>
            <p:cNvSpPr/>
            <p:nvPr/>
          </p:nvSpPr>
          <p:spPr>
            <a:xfrm>
              <a:off x="6436400" y="1075621"/>
              <a:ext cx="90933" cy="90933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2563944-13B8-4346-8C29-8575F4119E19}"/>
                </a:ext>
              </a:extLst>
            </p:cNvPr>
            <p:cNvSpPr/>
            <p:nvPr/>
          </p:nvSpPr>
          <p:spPr>
            <a:xfrm>
              <a:off x="6457105" y="1096325"/>
              <a:ext cx="49523" cy="4952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1A94626-8808-4A61-A83D-B1AF44FBCD2F}"/>
                </a:ext>
              </a:extLst>
            </p:cNvPr>
            <p:cNvSpPr/>
            <p:nvPr/>
          </p:nvSpPr>
          <p:spPr>
            <a:xfrm>
              <a:off x="6468731" y="1107952"/>
              <a:ext cx="26270" cy="26270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Graphic 2">
              <a:extLst>
                <a:ext uri="{FF2B5EF4-FFF2-40B4-BE49-F238E27FC236}">
                  <a16:creationId xmlns:a16="http://schemas.microsoft.com/office/drawing/2014/main" id="{307725A2-2826-4C4D-AAEE-948620D1EB46}"/>
                </a:ext>
              </a:extLst>
            </p:cNvPr>
            <p:cNvSpPr/>
            <p:nvPr userDrawn="1"/>
          </p:nvSpPr>
          <p:spPr>
            <a:xfrm flipH="1">
              <a:off x="4896288" y="1686619"/>
              <a:ext cx="9144" cy="127828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43D862-9395-4ED1-B0AD-F1D944CE61E6}"/>
              </a:ext>
            </a:extLst>
          </p:cNvPr>
          <p:cNvGrpSpPr/>
          <p:nvPr userDrawn="1"/>
        </p:nvGrpSpPr>
        <p:grpSpPr>
          <a:xfrm>
            <a:off x="9623275" y="2003247"/>
            <a:ext cx="2578350" cy="4052320"/>
            <a:chOff x="9508727" y="2147107"/>
            <a:chExt cx="2683273" cy="421722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A2C5388-B9C8-4E43-8E06-5A28A5E0C01C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099BBAA-A76D-41C1-B8E3-516F88E02310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63FC28-2140-476D-B097-92697C453EEB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CAACA9-2D6C-48CC-8AA4-7A3E4C101568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688289-84C9-4075-A440-941DAC4FB41F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531AE9-2BD8-4949-AF87-1397ABEAC5C2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AFBE8D-FDC5-49A9-A28B-3DCD33134462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BC2D5EB-88FC-4E11-9B47-8EC3155171F6}"/>
              </a:ext>
            </a:extLst>
          </p:cNvPr>
          <p:cNvSpPr/>
          <p:nvPr userDrawn="1"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724D5A-9818-4198-B0CF-A739E3374FA9}"/>
              </a:ext>
            </a:extLst>
          </p:cNvPr>
          <p:cNvSpPr/>
          <p:nvPr userDrawn="1"/>
        </p:nvSpPr>
        <p:spPr>
          <a:xfrm>
            <a:off x="5466000" y="1233032"/>
            <a:ext cx="1260000" cy="12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28D8132-F27F-420E-B8D8-5FE1D45BB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6E1D23B-6C83-4269-B1EE-598B4605407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817728" y="2221239"/>
            <a:ext cx="2363393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EA26866-461D-46BA-9BAB-E31FEFED466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147031" y="2444329"/>
            <a:ext cx="1674540" cy="3175706"/>
          </a:xfrm>
          <a:custGeom>
            <a:avLst/>
            <a:gdLst>
              <a:gd name="connsiteX0" fmla="*/ 180119 w 1674540"/>
              <a:gd name="connsiteY0" fmla="*/ 0 h 3175706"/>
              <a:gd name="connsiteX1" fmla="*/ 339599 w 1674540"/>
              <a:gd name="connsiteY1" fmla="*/ 0 h 3175706"/>
              <a:gd name="connsiteX2" fmla="*/ 355059 w 1674540"/>
              <a:gd name="connsiteY2" fmla="*/ 13450 h 3175706"/>
              <a:gd name="connsiteX3" fmla="*/ 474688 w 1674540"/>
              <a:gd name="connsiteY3" fmla="*/ 117528 h 3175706"/>
              <a:gd name="connsiteX4" fmla="*/ 1192348 w 1674540"/>
              <a:gd name="connsiteY4" fmla="*/ 117528 h 3175706"/>
              <a:gd name="connsiteX5" fmla="*/ 1311977 w 1674540"/>
              <a:gd name="connsiteY5" fmla="*/ 13450 h 3175706"/>
              <a:gd name="connsiteX6" fmla="*/ 1327437 w 1674540"/>
              <a:gd name="connsiteY6" fmla="*/ 0 h 3175706"/>
              <a:gd name="connsiteX7" fmla="*/ 1494422 w 1674540"/>
              <a:gd name="connsiteY7" fmla="*/ 0 h 3175706"/>
              <a:gd name="connsiteX8" fmla="*/ 1674540 w 1674540"/>
              <a:gd name="connsiteY8" fmla="*/ 156704 h 3175706"/>
              <a:gd name="connsiteX9" fmla="*/ 1674540 w 1674540"/>
              <a:gd name="connsiteY9" fmla="*/ 3019001 h 3175706"/>
              <a:gd name="connsiteX10" fmla="*/ 1494422 w 1674540"/>
              <a:gd name="connsiteY10" fmla="*/ 3175706 h 3175706"/>
              <a:gd name="connsiteX11" fmla="*/ 180119 w 1674540"/>
              <a:gd name="connsiteY11" fmla="*/ 3175706 h 3175706"/>
              <a:gd name="connsiteX12" fmla="*/ 0 w 1674540"/>
              <a:gd name="connsiteY12" fmla="*/ 3019001 h 3175706"/>
              <a:gd name="connsiteX13" fmla="*/ 0 w 1674540"/>
              <a:gd name="connsiteY13" fmla="*/ 156704 h 3175706"/>
              <a:gd name="connsiteX14" fmla="*/ 180119 w 1674540"/>
              <a:gd name="connsiteY14" fmla="*/ 0 h 317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540" h="3175706">
                <a:moveTo>
                  <a:pt x="180119" y="0"/>
                </a:moveTo>
                <a:lnTo>
                  <a:pt x="339599" y="0"/>
                </a:lnTo>
                <a:cubicBezTo>
                  <a:pt x="348117" y="0"/>
                  <a:pt x="355059" y="6007"/>
                  <a:pt x="355059" y="13450"/>
                </a:cubicBezTo>
                <a:cubicBezTo>
                  <a:pt x="355059" y="70941"/>
                  <a:pt x="408644" y="117528"/>
                  <a:pt x="474688" y="117528"/>
                </a:cubicBezTo>
                <a:lnTo>
                  <a:pt x="1192348" y="117528"/>
                </a:lnTo>
                <a:cubicBezTo>
                  <a:pt x="1258429" y="117528"/>
                  <a:pt x="1311977" y="70909"/>
                  <a:pt x="1311977" y="13450"/>
                </a:cubicBezTo>
                <a:cubicBezTo>
                  <a:pt x="1311977" y="6040"/>
                  <a:pt x="1318881" y="0"/>
                  <a:pt x="1327437" y="0"/>
                </a:cubicBezTo>
                <a:lnTo>
                  <a:pt x="1494422" y="0"/>
                </a:lnTo>
                <a:cubicBezTo>
                  <a:pt x="1593900" y="0"/>
                  <a:pt x="1674540" y="70158"/>
                  <a:pt x="1674540" y="156704"/>
                </a:cubicBezTo>
                <a:lnTo>
                  <a:pt x="1674540" y="3019001"/>
                </a:lnTo>
                <a:cubicBezTo>
                  <a:pt x="1674540" y="3105548"/>
                  <a:pt x="1593900" y="3175706"/>
                  <a:pt x="1494422" y="3175706"/>
                </a:cubicBezTo>
                <a:lnTo>
                  <a:pt x="180119" y="3175706"/>
                </a:lnTo>
                <a:cubicBezTo>
                  <a:pt x="80641" y="3175706"/>
                  <a:pt x="0" y="3105548"/>
                  <a:pt x="0" y="3019001"/>
                </a:cubicBezTo>
                <a:lnTo>
                  <a:pt x="0" y="156704"/>
                </a:lnTo>
                <a:cubicBezTo>
                  <a:pt x="0" y="70158"/>
                  <a:pt x="80641" y="0"/>
                  <a:pt x="1801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2240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4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77D7-22B3-8B44-8C99-1E53460A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34213-413F-D343-BFB1-FA3AEA057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66C72-4840-4748-9964-DC7D2B6AC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09E51-FFBE-9F4D-AB8F-D6D67BA6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8935C-A5F5-9648-A593-8A789BF6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F05AD-4939-E548-AADD-5385AC25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45190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0B13541-491A-4FC3-8047-FF399F6178A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11C24B-A8C4-4E39-9564-02F6B3D441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A65E64-7DD1-4799-8061-52E717F26C7D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81250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87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380737-E5F9-44C8-8352-C8809CB27455}"/>
              </a:ext>
            </a:extLst>
          </p:cNvPr>
          <p:cNvGrpSpPr/>
          <p:nvPr userDrawn="1"/>
        </p:nvGrpSpPr>
        <p:grpSpPr>
          <a:xfrm flipH="1">
            <a:off x="594298" y="251339"/>
            <a:ext cx="3829032" cy="4683741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9E26A55-A2BB-412A-B4B8-A2F149A095A6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FB41EA-C6A0-48D9-BC26-02504E06CB8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B6B4999-23EE-4B19-A484-DB6B6473585D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B6D7A54-1CA0-4FEF-8C25-3CC667AFC955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7FA587-C5CE-4F25-87B6-5DD7004024B1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E447AE-4091-45CE-9D68-3CCB31E6CF2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CC9BDD-6060-4DBF-BD19-4682AB44CE0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35706F9-CFEA-4B49-8738-1199D456BB5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26295" y="444223"/>
            <a:ext cx="3485593" cy="3138847"/>
          </a:xfrm>
          <a:custGeom>
            <a:avLst/>
            <a:gdLst>
              <a:gd name="connsiteX0" fmla="*/ 0 w 3485593"/>
              <a:gd name="connsiteY0" fmla="*/ 0 h 3138847"/>
              <a:gd name="connsiteX1" fmla="*/ 3366601 w 3485593"/>
              <a:gd name="connsiteY1" fmla="*/ 826332 h 3138847"/>
              <a:gd name="connsiteX2" fmla="*/ 3485593 w 3485593"/>
              <a:gd name="connsiteY2" fmla="*/ 2999919 h 3138847"/>
              <a:gd name="connsiteX3" fmla="*/ 182115 w 3485593"/>
              <a:gd name="connsiteY3" fmla="*/ 3138847 h 313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593" h="3138847">
                <a:moveTo>
                  <a:pt x="0" y="0"/>
                </a:moveTo>
                <a:lnTo>
                  <a:pt x="3366601" y="826332"/>
                </a:lnTo>
                <a:lnTo>
                  <a:pt x="3485593" y="2999919"/>
                </a:lnTo>
                <a:lnTo>
                  <a:pt x="182115" y="31388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4776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5896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>
            <a:extLst>
              <a:ext uri="{FF2B5EF4-FFF2-40B4-BE49-F238E27FC236}">
                <a16:creationId xmlns:a16="http://schemas.microsoft.com/office/drawing/2014/main" id="{88537C85-0284-42C2-BEE5-4C0A303A4E4B}"/>
              </a:ext>
            </a:extLst>
          </p:cNvPr>
          <p:cNvSpPr/>
          <p:nvPr userDrawn="1"/>
        </p:nvSpPr>
        <p:spPr>
          <a:xfrm>
            <a:off x="673240" y="499253"/>
            <a:ext cx="10862268" cy="50543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23414041-212D-44D4-8A19-FFE0E91947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1141827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3564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2210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9934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586466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gradFill>
            <a:gsLst>
              <a:gs pos="41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0172269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599723" y="932723"/>
            <a:ext cx="4992555" cy="4992555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7797271" y="1312838"/>
            <a:ext cx="1332971" cy="1326604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5204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AD61-B71B-1C46-8527-48C1FA0A6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D264A-D301-1243-BA16-0FEF04967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D59B0-224E-984E-B4C7-E4E5BABC1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0A112-B6C9-4940-9F0F-74D2E17DE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518A8-B1C8-FB4E-ACE9-EB55A4A24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CC502-4453-994B-98E7-98B88EEC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6BB6C-DD5F-6042-AB34-72333495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F3896-2C4F-CF4B-B693-2C33090E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2098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5C3B-4223-C84D-B177-29258DAD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D401E-C6D6-0E4C-A74C-AA8FAA86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412FA-6795-3D4F-B461-554FD8BD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F4ED-930A-4546-85DB-5B7EEB59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1238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3759B-7580-A149-9A43-A5977AAE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DFA9C-D10F-E745-A40A-1ADFC7730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4D666-537C-9C4F-A48E-AED8BE90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7934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A1AB-B47E-5140-AC11-A8705BFE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91B4-F717-F446-A663-BAB4CE6A3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39D50-6E25-6140-A6BF-E1D6AC835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4DC82-471C-CD43-AEDF-AA5B3D20A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294EA-2C58-F24F-9856-DF44DC5A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069F7-41F0-8143-84BE-35492281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8237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F9D5-E492-F441-AF6F-BCC2122E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C03AA-C9F3-4D40-8548-D5DC0911A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0EFF4-F2E7-154A-A0CA-8541D13DD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8E7E9-1A56-6445-9175-7A13A4BD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F3531-30B6-DF47-9542-844645EF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90FA8-337F-C84A-A53B-14AF8AC3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1525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2E5117-9363-3241-9D94-A6830B1F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C499-DF45-B747-A88E-FBD7C6FD7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02EB-C517-8149-AEEA-98CD0C3B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185D2-0FFC-9F40-AD53-0DEFC57A5B27}" type="datetimeFigureOut">
              <a:rPr lang="en-TH" smtClean="0"/>
              <a:t>1/12/2021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C18B-94DA-2C46-8F5D-5857CCD01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CA510-EE5C-3C40-8F06-D8E7400F4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95731-1956-1E40-AC8D-B0E0F32699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2371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3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C688F53-5E80-C447-8379-460D02528416}"/>
              </a:ext>
            </a:extLst>
          </p:cNvPr>
          <p:cNvSpPr txBox="1"/>
          <p:nvPr/>
        </p:nvSpPr>
        <p:spPr>
          <a:xfrm>
            <a:off x="3335715" y="5612822"/>
            <a:ext cx="5536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Mattika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Thaweesuvannasak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66584-29DC-5345-A49C-91B8AC092A8B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808B1-FB07-014F-8EE5-260094C14E03}"/>
              </a:ext>
            </a:extLst>
          </p:cNvPr>
          <p:cNvSpPr txBox="1"/>
          <p:nvPr/>
        </p:nvSpPr>
        <p:spPr>
          <a:xfrm>
            <a:off x="3150417" y="6034534"/>
            <a:ext cx="589116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Master’s degree student 6436307 SIBB/M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98EA7-3B05-3449-965E-389B1500B7D5}"/>
              </a:ext>
            </a:extLst>
          </p:cNvPr>
          <p:cNvSpPr txBox="1"/>
          <p:nvPr/>
        </p:nvSpPr>
        <p:spPr>
          <a:xfrm>
            <a:off x="3327809" y="4738679"/>
            <a:ext cx="5536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Naphat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Sanguansakpakdee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F8E3C3-F0F4-FE49-9E83-20393B551E57}"/>
              </a:ext>
            </a:extLst>
          </p:cNvPr>
          <p:cNvSpPr txBox="1"/>
          <p:nvPr/>
        </p:nvSpPr>
        <p:spPr>
          <a:xfrm>
            <a:off x="3047998" y="5156353"/>
            <a:ext cx="609599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Master’s degree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 6437931 SIMB/M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B58DFF-A3C5-874F-A34A-467AB73FD9D5}"/>
              </a:ext>
            </a:extLst>
          </p:cNvPr>
          <p:cNvSpPr txBox="1"/>
          <p:nvPr/>
        </p:nvSpPr>
        <p:spPr>
          <a:xfrm>
            <a:off x="3327809" y="3860498"/>
            <a:ext cx="5536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Bowornpol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Nuim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C79254-2557-CC41-9C45-F4A58B4CCE6F}"/>
              </a:ext>
            </a:extLst>
          </p:cNvPr>
          <p:cNvSpPr txBox="1"/>
          <p:nvPr/>
        </p:nvSpPr>
        <p:spPr>
          <a:xfrm>
            <a:off x="3047998" y="4278172"/>
            <a:ext cx="609599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Master’s degree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 6437932 SIMB/M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CDB4C25-6AB6-9941-A3AD-9FA150628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59" b="22406"/>
          <a:stretch/>
        </p:blipFill>
        <p:spPr>
          <a:xfrm>
            <a:off x="4928512" y="2248421"/>
            <a:ext cx="2350786" cy="14300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6A5553-732E-C349-915F-968DF5D72FC6}"/>
              </a:ext>
            </a:extLst>
          </p:cNvPr>
          <p:cNvSpPr txBox="1"/>
          <p:nvPr/>
        </p:nvSpPr>
        <p:spPr>
          <a:xfrm>
            <a:off x="2378593" y="1073261"/>
            <a:ext cx="7434814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Term Project Presentation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E5F39-9ED5-9142-84B2-28138FD5B07C}"/>
              </a:ext>
            </a:extLst>
          </p:cNvPr>
          <p:cNvSpPr txBox="1"/>
          <p:nvPr/>
        </p:nvSpPr>
        <p:spPr>
          <a:xfrm>
            <a:off x="3047999" y="1761331"/>
            <a:ext cx="609599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SIRE 504 Programming in Bioinformatics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70C277D-9087-3F40-955F-8CB2052B3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997"/>
            <a:ext cx="3693695" cy="12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EEAF87-9EA2-554B-B1F7-B6CB4D8857F1}"/>
              </a:ext>
            </a:extLst>
          </p:cNvPr>
          <p:cNvSpPr txBox="1"/>
          <p:nvPr/>
        </p:nvSpPr>
        <p:spPr>
          <a:xfrm>
            <a:off x="1738614" y="2671870"/>
            <a:ext cx="871477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24212-FF65-7246-8177-3F11BBDCD2D1}"/>
              </a:ext>
            </a:extLst>
          </p:cNvPr>
          <p:cNvSpPr txBox="1"/>
          <p:nvPr/>
        </p:nvSpPr>
        <p:spPr>
          <a:xfrm>
            <a:off x="1738614" y="3429000"/>
            <a:ext cx="87147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feature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F21C6-C06A-794B-BF74-34D1D5F31864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80C932A9-C481-4547-8405-A9CF93292469}"/>
              </a:ext>
            </a:extLst>
          </p:cNvPr>
          <p:cNvSpPr/>
          <p:nvPr/>
        </p:nvSpPr>
        <p:spPr>
          <a:xfrm>
            <a:off x="808892" y="526202"/>
            <a:ext cx="3329354" cy="586154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0EC17-D27D-594F-84E8-D44EC086EF07}"/>
              </a:ext>
            </a:extLst>
          </p:cNvPr>
          <p:cNvSpPr txBox="1"/>
          <p:nvPr/>
        </p:nvSpPr>
        <p:spPr>
          <a:xfrm>
            <a:off x="1291997" y="557668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Read Length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0BAE65-7354-A942-BA1A-908257E672F8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79ECE-35C3-1041-AAFB-6EB864CB4D07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01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40A84-1CB1-4846-BA3A-73FCB4282633}"/>
              </a:ext>
            </a:extLst>
          </p:cNvPr>
          <p:cNvSpPr txBox="1"/>
          <p:nvPr/>
        </p:nvSpPr>
        <p:spPr>
          <a:xfrm>
            <a:off x="975577" y="1122019"/>
            <a:ext cx="1688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ea typeface="Arial Unicode MS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ea typeface="Arial Unicode MS"/>
                <a:cs typeface="Arial" pitchFamily="34" charset="0"/>
              </a:rPr>
              <a:t>Mattika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D50EB-BCCA-0041-ACB3-0E0562B554D9}"/>
              </a:ext>
            </a:extLst>
          </p:cNvPr>
          <p:cNvSpPr txBox="1"/>
          <p:nvPr/>
        </p:nvSpPr>
        <p:spPr>
          <a:xfrm>
            <a:off x="4343707" y="353621"/>
            <a:ext cx="7435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b="1" dirty="0">
                <a:latin typeface="Arial" pitchFamily="34" charset="0"/>
                <a:ea typeface="Arial Unicode MS"/>
                <a:cs typeface="Arial" pitchFamily="34" charset="0"/>
              </a:rPr>
              <a:t>Part 1: Calculate all values</a:t>
            </a:r>
            <a:r>
              <a:rPr lang="en-US" altLang="ko-KR" dirty="0">
                <a:latin typeface="Arial" pitchFamily="34" charset="0"/>
                <a:ea typeface="Arial Unicode MS"/>
                <a:cs typeface="Arial" pitchFamily="34" charset="0"/>
              </a:rPr>
              <a:t>, including n</a:t>
            </a:r>
            <a:r>
              <a:rPr lang="en-US" dirty="0"/>
              <a:t>umber of reads, total base,    Mean read length, Median read length, Read length (N50), and Longest pass  read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4EE7C4D-2B21-6B40-B6D2-270EA831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92" y="2224445"/>
            <a:ext cx="6318783" cy="3625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30C2FC-429A-844A-B908-919D5E2396E2}"/>
              </a:ext>
            </a:extLst>
          </p:cNvPr>
          <p:cNvSpPr txBox="1"/>
          <p:nvPr/>
        </p:nvSpPr>
        <p:spPr>
          <a:xfrm>
            <a:off x="427892" y="1741828"/>
            <a:ext cx="168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 code: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6D7BA-EF7B-AF40-A617-A96B2FDD066F}"/>
              </a:ext>
            </a:extLst>
          </p:cNvPr>
          <p:cNvSpPr txBox="1"/>
          <p:nvPr/>
        </p:nvSpPr>
        <p:spPr>
          <a:xfrm>
            <a:off x="7208012" y="1741828"/>
            <a:ext cx="117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Output:</a:t>
            </a:r>
            <a:endParaRPr lang="en-TH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0E4F65-E451-2B43-A429-FC627177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8012" y="2224445"/>
            <a:ext cx="4571162" cy="98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5896E2-231B-2B43-8E2F-CD57D2641963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4D7216-0332-C743-ACA6-93080FD5A164}"/>
              </a:ext>
            </a:extLst>
          </p:cNvPr>
          <p:cNvSpPr/>
          <p:nvPr/>
        </p:nvSpPr>
        <p:spPr>
          <a:xfrm>
            <a:off x="767745" y="2805149"/>
            <a:ext cx="2077055" cy="1734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7F51C-5EC8-CA47-82CD-2A3262FD7C0D}"/>
              </a:ext>
            </a:extLst>
          </p:cNvPr>
          <p:cNvSpPr/>
          <p:nvPr/>
        </p:nvSpPr>
        <p:spPr>
          <a:xfrm>
            <a:off x="767745" y="2952694"/>
            <a:ext cx="2077055" cy="1524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2EAD9-17A8-FA4B-A913-E4E04EF99668}"/>
              </a:ext>
            </a:extLst>
          </p:cNvPr>
          <p:cNvSpPr/>
          <p:nvPr/>
        </p:nvSpPr>
        <p:spPr>
          <a:xfrm>
            <a:off x="767745" y="3079229"/>
            <a:ext cx="2623155" cy="1734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68DC-5DC5-7A4F-BB57-44E27204E344}"/>
              </a:ext>
            </a:extLst>
          </p:cNvPr>
          <p:cNvSpPr/>
          <p:nvPr/>
        </p:nvSpPr>
        <p:spPr>
          <a:xfrm>
            <a:off x="767745" y="3231715"/>
            <a:ext cx="2887399" cy="1734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5F672-B8C3-FF4C-B419-C8B2C92F72A0}"/>
              </a:ext>
            </a:extLst>
          </p:cNvPr>
          <p:cNvSpPr/>
          <p:nvPr/>
        </p:nvSpPr>
        <p:spPr>
          <a:xfrm>
            <a:off x="767745" y="5085915"/>
            <a:ext cx="1111855" cy="1734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537589-D4DE-2F40-9BCE-40643EB3A7C9}"/>
              </a:ext>
            </a:extLst>
          </p:cNvPr>
          <p:cNvSpPr/>
          <p:nvPr/>
        </p:nvSpPr>
        <p:spPr>
          <a:xfrm>
            <a:off x="767745" y="5645847"/>
            <a:ext cx="1530955" cy="191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1028" name="Picture 4" descr="Whole Genome Assembly with iPlant - ppt video online download">
            <a:extLst>
              <a:ext uri="{FF2B5EF4-FFF2-40B4-BE49-F238E27FC236}">
                <a16:creationId xmlns:a16="http://schemas.microsoft.com/office/drawing/2014/main" id="{BB57930F-210D-CF47-9B6B-CFD470ABD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4722" b="31389"/>
          <a:stretch/>
        </p:blipFill>
        <p:spPr bwMode="auto">
          <a:xfrm>
            <a:off x="3390900" y="3531195"/>
            <a:ext cx="4290539" cy="231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B87A41-2428-2B48-9007-6C6D22D7D06D}"/>
              </a:ext>
            </a:extLst>
          </p:cNvPr>
          <p:cNvCxnSpPr/>
          <p:nvPr/>
        </p:nvCxnSpPr>
        <p:spPr>
          <a:xfrm flipH="1">
            <a:off x="2211444" y="4832844"/>
            <a:ext cx="925456" cy="25307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53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ACDF3433-D776-1540-9638-63E14FE16CA4}"/>
              </a:ext>
            </a:extLst>
          </p:cNvPr>
          <p:cNvSpPr/>
          <p:nvPr/>
        </p:nvSpPr>
        <p:spPr>
          <a:xfrm>
            <a:off x="808892" y="526202"/>
            <a:ext cx="3329354" cy="586154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9A394-1547-D64F-9AFB-478CC7E0D24B}"/>
              </a:ext>
            </a:extLst>
          </p:cNvPr>
          <p:cNvSpPr txBox="1"/>
          <p:nvPr/>
        </p:nvSpPr>
        <p:spPr>
          <a:xfrm>
            <a:off x="1291997" y="557668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Read Length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D119B5-5347-A74C-8A79-7A69740AD73F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9FED5-04CC-2649-8C4A-71D40C44F814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01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AA962-2AFC-384E-A70E-C5C1466D2CBF}"/>
              </a:ext>
            </a:extLst>
          </p:cNvPr>
          <p:cNvSpPr txBox="1"/>
          <p:nvPr/>
        </p:nvSpPr>
        <p:spPr>
          <a:xfrm>
            <a:off x="975577" y="1122019"/>
            <a:ext cx="1688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ea typeface="Arial Unicode MS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ea typeface="Arial Unicode MS"/>
                <a:cs typeface="Arial" pitchFamily="34" charset="0"/>
              </a:rPr>
              <a:t>Mattika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180C-C3DD-2B48-B748-02D5D6BBC024}"/>
              </a:ext>
            </a:extLst>
          </p:cNvPr>
          <p:cNvSpPr txBox="1"/>
          <p:nvPr/>
        </p:nvSpPr>
        <p:spPr>
          <a:xfrm>
            <a:off x="4327250" y="630052"/>
            <a:ext cx="750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b="1" dirty="0">
                <a:latin typeface="Arial" pitchFamily="34" charset="0"/>
                <a:ea typeface="Arial Unicode MS"/>
                <a:cs typeface="Arial" pitchFamily="34" charset="0"/>
              </a:rPr>
              <a:t>Part 2: M</a:t>
            </a:r>
            <a:r>
              <a:rPr lang="en-US" b="1" dirty="0"/>
              <a:t>ake table </a:t>
            </a:r>
            <a:r>
              <a:rPr lang="en-US" dirty="0"/>
              <a:t>with </a:t>
            </a:r>
            <a:r>
              <a:rPr lang="en-US" dirty="0" err="1"/>
              <a:t>Plotly</a:t>
            </a:r>
            <a:r>
              <a:rPr lang="en-US" dirty="0"/>
              <a:t> (</a:t>
            </a:r>
            <a:r>
              <a:rPr lang="en-US" dirty="0" err="1"/>
              <a:t>plotly.graph_objects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219BA-CD00-484B-B454-1EFF3605C273}"/>
              </a:ext>
            </a:extLst>
          </p:cNvPr>
          <p:cNvSpPr txBox="1"/>
          <p:nvPr/>
        </p:nvSpPr>
        <p:spPr>
          <a:xfrm>
            <a:off x="427892" y="1727681"/>
            <a:ext cx="168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 code: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336D5-87D4-854F-B63F-74D695075FDD}"/>
              </a:ext>
            </a:extLst>
          </p:cNvPr>
          <p:cNvSpPr txBox="1"/>
          <p:nvPr/>
        </p:nvSpPr>
        <p:spPr>
          <a:xfrm>
            <a:off x="516183" y="4325450"/>
            <a:ext cx="117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Output:</a:t>
            </a:r>
            <a:endParaRPr lang="en-TH" dirty="0">
              <a:solidFill>
                <a:srgbClr val="0070C0"/>
              </a:solidFill>
            </a:endParaRP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DDEFE71F-0B70-6046-B2BB-853A26BDC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173846"/>
            <a:ext cx="10541000" cy="2044700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CDA311E-C528-9941-B670-A67BBF125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89"/>
          <a:stretch/>
        </p:blipFill>
        <p:spPr>
          <a:xfrm>
            <a:off x="1353005" y="4801686"/>
            <a:ext cx="9485989" cy="14388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532057-CB2D-8640-8FE7-4E7529F9116F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CBD32E-8189-F849-8204-465CA4229CF4}"/>
              </a:ext>
            </a:extLst>
          </p:cNvPr>
          <p:cNvSpPr/>
          <p:nvPr/>
        </p:nvSpPr>
        <p:spPr>
          <a:xfrm>
            <a:off x="2473569" y="2173846"/>
            <a:ext cx="891931" cy="2188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92936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ACDF3433-D776-1540-9638-63E14FE16CA4}"/>
              </a:ext>
            </a:extLst>
          </p:cNvPr>
          <p:cNvSpPr/>
          <p:nvPr/>
        </p:nvSpPr>
        <p:spPr>
          <a:xfrm>
            <a:off x="808892" y="526202"/>
            <a:ext cx="3329354" cy="586154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9A394-1547-D64F-9AFB-478CC7E0D24B}"/>
              </a:ext>
            </a:extLst>
          </p:cNvPr>
          <p:cNvSpPr txBox="1"/>
          <p:nvPr/>
        </p:nvSpPr>
        <p:spPr>
          <a:xfrm>
            <a:off x="1291997" y="557668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Read Length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D119B5-5347-A74C-8A79-7A69740AD73F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9FED5-04CC-2649-8C4A-71D40C44F814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01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AA962-2AFC-384E-A70E-C5C1466D2CBF}"/>
              </a:ext>
            </a:extLst>
          </p:cNvPr>
          <p:cNvSpPr txBox="1"/>
          <p:nvPr/>
        </p:nvSpPr>
        <p:spPr>
          <a:xfrm>
            <a:off x="975577" y="1122019"/>
            <a:ext cx="1688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ea typeface="Arial Unicode MS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ea typeface="Arial Unicode MS"/>
                <a:cs typeface="Arial" pitchFamily="34" charset="0"/>
              </a:rPr>
              <a:t>Mattika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180C-C3DD-2B48-B748-02D5D6BBC024}"/>
              </a:ext>
            </a:extLst>
          </p:cNvPr>
          <p:cNvSpPr txBox="1"/>
          <p:nvPr/>
        </p:nvSpPr>
        <p:spPr>
          <a:xfrm>
            <a:off x="4327250" y="634612"/>
            <a:ext cx="750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b="1" dirty="0">
                <a:latin typeface="Arial" pitchFamily="34" charset="0"/>
                <a:cs typeface="Arial" pitchFamily="34" charset="0"/>
              </a:rPr>
              <a:t>Part 3: M</a:t>
            </a:r>
            <a:r>
              <a:rPr lang="en-US" b="1" dirty="0"/>
              <a:t>ake graph for all barcodes </a:t>
            </a:r>
            <a:r>
              <a:rPr lang="en-US" dirty="0"/>
              <a:t>with </a:t>
            </a:r>
            <a:r>
              <a:rPr lang="en-US" dirty="0" err="1"/>
              <a:t>Plotly</a:t>
            </a:r>
            <a:r>
              <a:rPr lang="en-US" dirty="0"/>
              <a:t> (</a:t>
            </a:r>
            <a:r>
              <a:rPr lang="en-US" dirty="0" err="1"/>
              <a:t>plotly.figure_factory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219BA-CD00-484B-B454-1EFF3605C273}"/>
              </a:ext>
            </a:extLst>
          </p:cNvPr>
          <p:cNvSpPr txBox="1"/>
          <p:nvPr/>
        </p:nvSpPr>
        <p:spPr>
          <a:xfrm>
            <a:off x="427892" y="1544586"/>
            <a:ext cx="168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 code: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336D5-87D4-854F-B63F-74D695075FDD}"/>
              </a:ext>
            </a:extLst>
          </p:cNvPr>
          <p:cNvSpPr txBox="1"/>
          <p:nvPr/>
        </p:nvSpPr>
        <p:spPr>
          <a:xfrm>
            <a:off x="427892" y="4148279"/>
            <a:ext cx="117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532057-CB2D-8640-8FE7-4E7529F9116F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13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8FF51E8-65B3-3746-9300-A44CD758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78" y="1544586"/>
            <a:ext cx="6744444" cy="2343335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A11AA60E-BD20-C14C-A9F5-DE0639B5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503" y="4148279"/>
            <a:ext cx="4866994" cy="25504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EC89C4-B6CC-8A45-B421-9A1E8061A796}"/>
              </a:ext>
            </a:extLst>
          </p:cNvPr>
          <p:cNvSpPr/>
          <p:nvPr/>
        </p:nvSpPr>
        <p:spPr>
          <a:xfrm>
            <a:off x="3755069" y="1780052"/>
            <a:ext cx="1144362" cy="202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2584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ACDF3433-D776-1540-9638-63E14FE16CA4}"/>
              </a:ext>
            </a:extLst>
          </p:cNvPr>
          <p:cNvSpPr/>
          <p:nvPr/>
        </p:nvSpPr>
        <p:spPr>
          <a:xfrm>
            <a:off x="808892" y="526202"/>
            <a:ext cx="3329354" cy="586154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9A394-1547-D64F-9AFB-478CC7E0D24B}"/>
              </a:ext>
            </a:extLst>
          </p:cNvPr>
          <p:cNvSpPr txBox="1"/>
          <p:nvPr/>
        </p:nvSpPr>
        <p:spPr>
          <a:xfrm>
            <a:off x="1291997" y="557668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Read Length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D119B5-5347-A74C-8A79-7A69740AD73F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9FED5-04CC-2649-8C4A-71D40C44F814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01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AA962-2AFC-384E-A70E-C5C1466D2CBF}"/>
              </a:ext>
            </a:extLst>
          </p:cNvPr>
          <p:cNvSpPr txBox="1"/>
          <p:nvPr/>
        </p:nvSpPr>
        <p:spPr>
          <a:xfrm>
            <a:off x="975577" y="1122019"/>
            <a:ext cx="1688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ea typeface="Arial Unicode MS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ea typeface="Arial Unicode MS"/>
                <a:cs typeface="Arial" pitchFamily="34" charset="0"/>
              </a:rPr>
              <a:t>Mattika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180C-C3DD-2B48-B748-02D5D6BBC024}"/>
              </a:ext>
            </a:extLst>
          </p:cNvPr>
          <p:cNvSpPr txBox="1"/>
          <p:nvPr/>
        </p:nvSpPr>
        <p:spPr>
          <a:xfrm>
            <a:off x="4327250" y="630052"/>
            <a:ext cx="750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b="1" dirty="0">
                <a:latin typeface="Arial" pitchFamily="34" charset="0"/>
                <a:cs typeface="Arial" pitchFamily="34" charset="0"/>
              </a:rPr>
              <a:t>Part 4: M</a:t>
            </a:r>
            <a:r>
              <a:rPr lang="en-US" b="1" dirty="0"/>
              <a:t>ake graph for each barcode </a:t>
            </a:r>
            <a:r>
              <a:rPr lang="en-US" dirty="0"/>
              <a:t>with </a:t>
            </a:r>
            <a:r>
              <a:rPr lang="en-US" dirty="0" err="1"/>
              <a:t>Plotly</a:t>
            </a:r>
            <a:r>
              <a:rPr lang="en-US" dirty="0"/>
              <a:t> (</a:t>
            </a:r>
            <a:r>
              <a:rPr lang="en-US" dirty="0" err="1"/>
              <a:t>plotly.express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219BA-CD00-484B-B454-1EFF3605C273}"/>
              </a:ext>
            </a:extLst>
          </p:cNvPr>
          <p:cNvSpPr txBox="1"/>
          <p:nvPr/>
        </p:nvSpPr>
        <p:spPr>
          <a:xfrm>
            <a:off x="427892" y="1571050"/>
            <a:ext cx="168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 code: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336D5-87D4-854F-B63F-74D695075FDD}"/>
              </a:ext>
            </a:extLst>
          </p:cNvPr>
          <p:cNvSpPr txBox="1"/>
          <p:nvPr/>
        </p:nvSpPr>
        <p:spPr>
          <a:xfrm>
            <a:off x="427892" y="3889850"/>
            <a:ext cx="117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532057-CB2D-8640-8FE7-4E7529F9116F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14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B542F8D-B372-774C-9769-B5450A6F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91" y="1571050"/>
            <a:ext cx="7865818" cy="210726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B74BF709-A971-F542-908C-BD5533BDB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2" y="3889850"/>
            <a:ext cx="5324475" cy="27759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B6EA72-6070-8145-BD7A-9BD5468DC933}"/>
              </a:ext>
            </a:extLst>
          </p:cNvPr>
          <p:cNvSpPr/>
          <p:nvPr/>
        </p:nvSpPr>
        <p:spPr>
          <a:xfrm>
            <a:off x="3591465" y="1725572"/>
            <a:ext cx="980535" cy="202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CA6E50-C0B1-554B-9BF5-503F488C75F1}"/>
              </a:ext>
            </a:extLst>
          </p:cNvPr>
          <p:cNvSpPr/>
          <p:nvPr/>
        </p:nvSpPr>
        <p:spPr>
          <a:xfrm>
            <a:off x="3591465" y="1914386"/>
            <a:ext cx="980535" cy="202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7AD451-E426-1246-BC76-614A02DB571B}"/>
              </a:ext>
            </a:extLst>
          </p:cNvPr>
          <p:cNvSpPr/>
          <p:nvPr/>
        </p:nvSpPr>
        <p:spPr>
          <a:xfrm>
            <a:off x="6013075" y="1914386"/>
            <a:ext cx="476626" cy="202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0824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ACDF3433-D776-1540-9638-63E14FE16CA4}"/>
              </a:ext>
            </a:extLst>
          </p:cNvPr>
          <p:cNvSpPr/>
          <p:nvPr/>
        </p:nvSpPr>
        <p:spPr>
          <a:xfrm>
            <a:off x="808892" y="526202"/>
            <a:ext cx="3329354" cy="586154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9A394-1547-D64F-9AFB-478CC7E0D24B}"/>
              </a:ext>
            </a:extLst>
          </p:cNvPr>
          <p:cNvSpPr txBox="1"/>
          <p:nvPr/>
        </p:nvSpPr>
        <p:spPr>
          <a:xfrm>
            <a:off x="1291997" y="557668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Read Length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D119B5-5347-A74C-8A79-7A69740AD73F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9FED5-04CC-2649-8C4A-71D40C44F814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01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AA962-2AFC-384E-A70E-C5C1466D2CBF}"/>
              </a:ext>
            </a:extLst>
          </p:cNvPr>
          <p:cNvSpPr txBox="1"/>
          <p:nvPr/>
        </p:nvSpPr>
        <p:spPr>
          <a:xfrm>
            <a:off x="975577" y="1122019"/>
            <a:ext cx="1688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ea typeface="Arial Unicode MS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ea typeface="Arial Unicode MS"/>
                <a:cs typeface="Arial" pitchFamily="34" charset="0"/>
              </a:rPr>
              <a:t>Mattika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180C-C3DD-2B48-B748-02D5D6BBC024}"/>
              </a:ext>
            </a:extLst>
          </p:cNvPr>
          <p:cNvSpPr txBox="1"/>
          <p:nvPr/>
        </p:nvSpPr>
        <p:spPr>
          <a:xfrm>
            <a:off x="4327250" y="630052"/>
            <a:ext cx="750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b="1" dirty="0">
                <a:latin typeface="Arial" pitchFamily="34" charset="0"/>
                <a:cs typeface="Arial" pitchFamily="34" charset="0"/>
              </a:rPr>
              <a:t>Part 5: Write HTML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219BA-CD00-484B-B454-1EFF3605C273}"/>
              </a:ext>
            </a:extLst>
          </p:cNvPr>
          <p:cNvSpPr txBox="1"/>
          <p:nvPr/>
        </p:nvSpPr>
        <p:spPr>
          <a:xfrm>
            <a:off x="427892" y="1571050"/>
            <a:ext cx="168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 code: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336D5-87D4-854F-B63F-74D695075FDD}"/>
              </a:ext>
            </a:extLst>
          </p:cNvPr>
          <p:cNvSpPr txBox="1"/>
          <p:nvPr/>
        </p:nvSpPr>
        <p:spPr>
          <a:xfrm>
            <a:off x="427892" y="3889850"/>
            <a:ext cx="117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532057-CB2D-8640-8FE7-4E7529F9116F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55F884-315C-0C45-917C-B5B1255A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32918" y="1571050"/>
            <a:ext cx="6326163" cy="2492125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6E1A5A0-8EA4-4F49-87DB-53C74E36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20" y="4181361"/>
            <a:ext cx="4435524" cy="2475970"/>
          </a:xfrm>
          <a:prstGeom prst="rect">
            <a:avLst/>
          </a:prstGeom>
        </p:spPr>
      </p:pic>
      <p:pic>
        <p:nvPicPr>
          <p:cNvPr id="15" name="Picture 1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FF7B092-938C-144E-8A8C-9B0B0A81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01" y="4427111"/>
            <a:ext cx="4981893" cy="2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2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4597A4-F3C2-FF40-9FE2-89B58DBE4253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C08465A5-5734-164D-839B-C0B33E543A21}"/>
              </a:ext>
            </a:extLst>
          </p:cNvPr>
          <p:cNvSpPr/>
          <p:nvPr/>
        </p:nvSpPr>
        <p:spPr>
          <a:xfrm>
            <a:off x="808892" y="526202"/>
            <a:ext cx="3329354" cy="586154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C9A5E6-C72B-0B41-8B7C-427B2E63FBFA}"/>
              </a:ext>
            </a:extLst>
          </p:cNvPr>
          <p:cNvSpPr txBox="1"/>
          <p:nvPr/>
        </p:nvSpPr>
        <p:spPr>
          <a:xfrm>
            <a:off x="1223066" y="557668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Quality Score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CFD2C0-1951-CD4A-8EEC-FB387AEDCE32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919B84-39FA-5143-B415-4C2145E109D5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02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DA6FFA-4463-9E4F-963D-AD43B5EDA131}"/>
              </a:ext>
            </a:extLst>
          </p:cNvPr>
          <p:cNvSpPr txBox="1"/>
          <p:nvPr/>
        </p:nvSpPr>
        <p:spPr>
          <a:xfrm>
            <a:off x="1101601" y="1143822"/>
            <a:ext cx="157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cs typeface="Arial" pitchFamily="34" charset="0"/>
              </a:rPr>
              <a:t>Bowornpol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21DB6-0AFC-9E40-9C86-E6AEAAF1D519}"/>
              </a:ext>
            </a:extLst>
          </p:cNvPr>
          <p:cNvSpPr txBox="1"/>
          <p:nvPr/>
        </p:nvSpPr>
        <p:spPr>
          <a:xfrm>
            <a:off x="4327250" y="630052"/>
            <a:ext cx="750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b="1" dirty="0">
                <a:latin typeface="Arial" pitchFamily="34" charset="0"/>
                <a:ea typeface="Arial Unicode MS"/>
                <a:cs typeface="Arial" pitchFamily="34" charset="0"/>
              </a:rPr>
              <a:t>Part 1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: Make the summary table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2528A9-E020-D240-9CDE-E76ECD0EB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" t="31917" r="53611" b="51288"/>
          <a:stretch/>
        </p:blipFill>
        <p:spPr bwMode="auto">
          <a:xfrm>
            <a:off x="1926936" y="1940382"/>
            <a:ext cx="8338127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719C0A-CC65-974A-A82E-CEC054066907}"/>
              </a:ext>
            </a:extLst>
          </p:cNvPr>
          <p:cNvSpPr txBox="1"/>
          <p:nvPr/>
        </p:nvSpPr>
        <p:spPr>
          <a:xfrm>
            <a:off x="427892" y="1571050"/>
            <a:ext cx="168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 code: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4BBF2-3288-0A4C-9C10-A19620A56F59}"/>
              </a:ext>
            </a:extLst>
          </p:cNvPr>
          <p:cNvSpPr txBox="1"/>
          <p:nvPr/>
        </p:nvSpPr>
        <p:spPr>
          <a:xfrm>
            <a:off x="427892" y="3889850"/>
            <a:ext cx="117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Output:</a:t>
            </a:r>
            <a:endParaRPr lang="en-TH" dirty="0">
              <a:solidFill>
                <a:srgbClr val="0070C0"/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1AEFE91-8C06-7041-B36C-820045217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t="37152" r="1325" b="44608"/>
          <a:stretch/>
        </p:blipFill>
        <p:spPr bwMode="auto">
          <a:xfrm>
            <a:off x="785671" y="4748088"/>
            <a:ext cx="10620656" cy="110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79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4597A4-F3C2-FF40-9FE2-89B58DBE4253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C08465A5-5734-164D-839B-C0B33E543A21}"/>
              </a:ext>
            </a:extLst>
          </p:cNvPr>
          <p:cNvSpPr/>
          <p:nvPr/>
        </p:nvSpPr>
        <p:spPr>
          <a:xfrm>
            <a:off x="808892" y="526202"/>
            <a:ext cx="3329354" cy="586154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C9A5E6-C72B-0B41-8B7C-427B2E63FBFA}"/>
              </a:ext>
            </a:extLst>
          </p:cNvPr>
          <p:cNvSpPr txBox="1"/>
          <p:nvPr/>
        </p:nvSpPr>
        <p:spPr>
          <a:xfrm>
            <a:off x="1223066" y="557668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Quality Score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CFD2C0-1951-CD4A-8EEC-FB387AEDCE32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919B84-39FA-5143-B415-4C2145E109D5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02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DA6FFA-4463-9E4F-963D-AD43B5EDA131}"/>
              </a:ext>
            </a:extLst>
          </p:cNvPr>
          <p:cNvSpPr txBox="1"/>
          <p:nvPr/>
        </p:nvSpPr>
        <p:spPr>
          <a:xfrm>
            <a:off x="1101601" y="1143822"/>
            <a:ext cx="157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cs typeface="Arial" pitchFamily="34" charset="0"/>
              </a:rPr>
              <a:t>Bowornpol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21DB6-0AFC-9E40-9C86-E6AEAAF1D519}"/>
              </a:ext>
            </a:extLst>
          </p:cNvPr>
          <p:cNvSpPr txBox="1"/>
          <p:nvPr/>
        </p:nvSpPr>
        <p:spPr>
          <a:xfrm>
            <a:off x="4327250" y="630052"/>
            <a:ext cx="750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b="1" dirty="0">
                <a:latin typeface="Arial" pitchFamily="34" charset="0"/>
                <a:ea typeface="Arial Unicode MS"/>
                <a:cs typeface="Arial" pitchFamily="34" charset="0"/>
              </a:rPr>
              <a:t>Part 2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: Make the distribution plot for all reads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19C0A-CC65-974A-A82E-CEC054066907}"/>
              </a:ext>
            </a:extLst>
          </p:cNvPr>
          <p:cNvSpPr txBox="1"/>
          <p:nvPr/>
        </p:nvSpPr>
        <p:spPr>
          <a:xfrm>
            <a:off x="427892" y="1571050"/>
            <a:ext cx="168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 code: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4BBF2-3288-0A4C-9C10-A19620A56F59}"/>
              </a:ext>
            </a:extLst>
          </p:cNvPr>
          <p:cNvSpPr txBox="1"/>
          <p:nvPr/>
        </p:nvSpPr>
        <p:spPr>
          <a:xfrm>
            <a:off x="427892" y="3889850"/>
            <a:ext cx="117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Output:</a:t>
            </a:r>
            <a:endParaRPr lang="en-TH" dirty="0">
              <a:solidFill>
                <a:srgbClr val="0070C0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8C6DE53-83D1-5C45-A1F4-43F6E6A51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1" t="30766" r="27916" b="55000"/>
          <a:stretch/>
        </p:blipFill>
        <p:spPr bwMode="auto">
          <a:xfrm>
            <a:off x="1560975" y="2059833"/>
            <a:ext cx="9070050" cy="15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96C48BD-32F1-9443-BE8F-1AC2A99BA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8" t="21165" r="19062" b="26667"/>
          <a:stretch/>
        </p:blipFill>
        <p:spPr bwMode="auto">
          <a:xfrm>
            <a:off x="3111500" y="3889850"/>
            <a:ext cx="5969000" cy="27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908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4597A4-F3C2-FF40-9FE2-89B58DBE4253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C08465A5-5734-164D-839B-C0B33E543A21}"/>
              </a:ext>
            </a:extLst>
          </p:cNvPr>
          <p:cNvSpPr/>
          <p:nvPr/>
        </p:nvSpPr>
        <p:spPr>
          <a:xfrm>
            <a:off x="808892" y="526202"/>
            <a:ext cx="3329354" cy="586154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C9A5E6-C72B-0B41-8B7C-427B2E63FBFA}"/>
              </a:ext>
            </a:extLst>
          </p:cNvPr>
          <p:cNvSpPr txBox="1"/>
          <p:nvPr/>
        </p:nvSpPr>
        <p:spPr>
          <a:xfrm>
            <a:off x="1223066" y="557668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Quality Score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CFD2C0-1951-CD4A-8EEC-FB387AEDCE32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919B84-39FA-5143-B415-4C2145E109D5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02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DA6FFA-4463-9E4F-963D-AD43B5EDA131}"/>
              </a:ext>
            </a:extLst>
          </p:cNvPr>
          <p:cNvSpPr txBox="1"/>
          <p:nvPr/>
        </p:nvSpPr>
        <p:spPr>
          <a:xfrm>
            <a:off x="1101601" y="1143822"/>
            <a:ext cx="157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cs typeface="Arial" pitchFamily="34" charset="0"/>
              </a:rPr>
              <a:t>Bowornpol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21DB6-0AFC-9E40-9C86-E6AEAAF1D519}"/>
              </a:ext>
            </a:extLst>
          </p:cNvPr>
          <p:cNvSpPr txBox="1"/>
          <p:nvPr/>
        </p:nvSpPr>
        <p:spPr>
          <a:xfrm>
            <a:off x="4327250" y="526202"/>
            <a:ext cx="750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b="1" dirty="0">
                <a:latin typeface="Arial" pitchFamily="34" charset="0"/>
                <a:cs typeface="Arial" pitchFamily="34" charset="0"/>
              </a:rPr>
              <a:t>Part 3: Make the histogram plot to visualize data in each barcode arrangement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19C0A-CC65-974A-A82E-CEC054066907}"/>
              </a:ext>
            </a:extLst>
          </p:cNvPr>
          <p:cNvSpPr txBox="1"/>
          <p:nvPr/>
        </p:nvSpPr>
        <p:spPr>
          <a:xfrm>
            <a:off x="427892" y="1571050"/>
            <a:ext cx="168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 code: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4BBF2-3288-0A4C-9C10-A19620A56F59}"/>
              </a:ext>
            </a:extLst>
          </p:cNvPr>
          <p:cNvSpPr txBox="1"/>
          <p:nvPr/>
        </p:nvSpPr>
        <p:spPr>
          <a:xfrm>
            <a:off x="427892" y="3889850"/>
            <a:ext cx="117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Output:</a:t>
            </a:r>
            <a:endParaRPr lang="en-TH" dirty="0">
              <a:solidFill>
                <a:srgbClr val="0070C0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D3D2687-CF46-B34E-838E-D782A13C3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31482" r="17292" b="50407"/>
          <a:stretch/>
        </p:blipFill>
        <p:spPr bwMode="auto">
          <a:xfrm>
            <a:off x="677321" y="1995854"/>
            <a:ext cx="10837357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D723191-5C31-E34A-A866-9B2085452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8" t="22909" r="18854" b="16679"/>
          <a:stretch/>
        </p:blipFill>
        <p:spPr bwMode="auto">
          <a:xfrm>
            <a:off x="3357664" y="3766506"/>
            <a:ext cx="5476672" cy="291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477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4597A4-F3C2-FF40-9FE2-89B58DBE4253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C08465A5-5734-164D-839B-C0B33E543A21}"/>
              </a:ext>
            </a:extLst>
          </p:cNvPr>
          <p:cNvSpPr/>
          <p:nvPr/>
        </p:nvSpPr>
        <p:spPr>
          <a:xfrm>
            <a:off x="808892" y="526202"/>
            <a:ext cx="3329354" cy="586154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C9A5E6-C72B-0B41-8B7C-427B2E63FBFA}"/>
              </a:ext>
            </a:extLst>
          </p:cNvPr>
          <p:cNvSpPr txBox="1"/>
          <p:nvPr/>
        </p:nvSpPr>
        <p:spPr>
          <a:xfrm>
            <a:off x="1223066" y="557668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Quality Score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CFD2C0-1951-CD4A-8EEC-FB387AEDCE32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919B84-39FA-5143-B415-4C2145E109D5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02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DA6FFA-4463-9E4F-963D-AD43B5EDA131}"/>
              </a:ext>
            </a:extLst>
          </p:cNvPr>
          <p:cNvSpPr txBox="1"/>
          <p:nvPr/>
        </p:nvSpPr>
        <p:spPr>
          <a:xfrm>
            <a:off x="1101601" y="1143822"/>
            <a:ext cx="157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cs typeface="Arial" pitchFamily="34" charset="0"/>
              </a:rPr>
              <a:t>Bowornpol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21DB6-0AFC-9E40-9C86-E6AEAAF1D519}"/>
              </a:ext>
            </a:extLst>
          </p:cNvPr>
          <p:cNvSpPr txBox="1"/>
          <p:nvPr/>
        </p:nvSpPr>
        <p:spPr>
          <a:xfrm>
            <a:off x="4327250" y="634612"/>
            <a:ext cx="750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b="1" dirty="0">
                <a:latin typeface="Arial" pitchFamily="34" charset="0"/>
                <a:cs typeface="Arial" pitchFamily="34" charset="0"/>
              </a:rPr>
              <a:t>Part 4: Make a pie chart of the number of reads per quality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19C0A-CC65-974A-A82E-CEC054066907}"/>
              </a:ext>
            </a:extLst>
          </p:cNvPr>
          <p:cNvSpPr txBox="1"/>
          <p:nvPr/>
        </p:nvSpPr>
        <p:spPr>
          <a:xfrm>
            <a:off x="427892" y="1571050"/>
            <a:ext cx="168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 code: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4BBF2-3288-0A4C-9C10-A19620A56F59}"/>
              </a:ext>
            </a:extLst>
          </p:cNvPr>
          <p:cNvSpPr txBox="1"/>
          <p:nvPr/>
        </p:nvSpPr>
        <p:spPr>
          <a:xfrm>
            <a:off x="427892" y="3889850"/>
            <a:ext cx="117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Output:</a:t>
            </a:r>
            <a:endParaRPr lang="en-TH" dirty="0">
              <a:solidFill>
                <a:srgbClr val="0070C0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6B134C3-A8E9-214C-9118-228EC76B0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26717" r="20312" b="52222"/>
          <a:stretch/>
        </p:blipFill>
        <p:spPr bwMode="auto">
          <a:xfrm>
            <a:off x="1372476" y="2048257"/>
            <a:ext cx="9447047" cy="158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BB235C9-A52B-B044-AC91-660B1D362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4" t="32585" r="11257" b="27963"/>
          <a:stretch/>
        </p:blipFill>
        <p:spPr bwMode="auto">
          <a:xfrm>
            <a:off x="3032230" y="3889850"/>
            <a:ext cx="6127537" cy="270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13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>
            <a:extLst>
              <a:ext uri="{FF2B5EF4-FFF2-40B4-BE49-F238E27FC236}">
                <a16:creationId xmlns:a16="http://schemas.microsoft.com/office/drawing/2014/main" id="{411BF5D9-0689-4D4F-BBBD-ED3C3A06A6EC}"/>
              </a:ext>
            </a:extLst>
          </p:cNvPr>
          <p:cNvSpPr/>
          <p:nvPr/>
        </p:nvSpPr>
        <p:spPr>
          <a:xfrm>
            <a:off x="876300" y="5319684"/>
            <a:ext cx="10392508" cy="10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" name="타원 54">
            <a:extLst>
              <a:ext uri="{FF2B5EF4-FFF2-40B4-BE49-F238E27FC236}">
                <a16:creationId xmlns:a16="http://schemas.microsoft.com/office/drawing/2014/main" id="{A360F407-7B24-0243-98D9-C946FF3DF98F}"/>
              </a:ext>
            </a:extLst>
          </p:cNvPr>
          <p:cNvSpPr/>
          <p:nvPr/>
        </p:nvSpPr>
        <p:spPr>
          <a:xfrm>
            <a:off x="10230413" y="5154675"/>
            <a:ext cx="435034" cy="4350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" name="타원 5">
            <a:extLst>
              <a:ext uri="{FF2B5EF4-FFF2-40B4-BE49-F238E27FC236}">
                <a16:creationId xmlns:a16="http://schemas.microsoft.com/office/drawing/2014/main" id="{28C871BF-4271-1A43-A10F-88DD65FDA10B}"/>
              </a:ext>
            </a:extLst>
          </p:cNvPr>
          <p:cNvSpPr/>
          <p:nvPr/>
        </p:nvSpPr>
        <p:spPr>
          <a:xfrm>
            <a:off x="1519413" y="5154675"/>
            <a:ext cx="435034" cy="4350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타원 45">
            <a:extLst>
              <a:ext uri="{FF2B5EF4-FFF2-40B4-BE49-F238E27FC236}">
                <a16:creationId xmlns:a16="http://schemas.microsoft.com/office/drawing/2014/main" id="{4062754E-54E9-8E49-8048-C20249859753}"/>
              </a:ext>
            </a:extLst>
          </p:cNvPr>
          <p:cNvSpPr/>
          <p:nvPr/>
        </p:nvSpPr>
        <p:spPr>
          <a:xfrm>
            <a:off x="3697163" y="5154675"/>
            <a:ext cx="435034" cy="4350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타원 52">
            <a:extLst>
              <a:ext uri="{FF2B5EF4-FFF2-40B4-BE49-F238E27FC236}">
                <a16:creationId xmlns:a16="http://schemas.microsoft.com/office/drawing/2014/main" id="{B3EBF27C-05B1-7D43-A214-F994995205B9}"/>
              </a:ext>
            </a:extLst>
          </p:cNvPr>
          <p:cNvSpPr/>
          <p:nvPr/>
        </p:nvSpPr>
        <p:spPr>
          <a:xfrm>
            <a:off x="5874913" y="5154675"/>
            <a:ext cx="435034" cy="4350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" name="타원 53">
            <a:extLst>
              <a:ext uri="{FF2B5EF4-FFF2-40B4-BE49-F238E27FC236}">
                <a16:creationId xmlns:a16="http://schemas.microsoft.com/office/drawing/2014/main" id="{95708371-EF0D-2D4E-9608-2937EE7943DE}"/>
              </a:ext>
            </a:extLst>
          </p:cNvPr>
          <p:cNvSpPr/>
          <p:nvPr/>
        </p:nvSpPr>
        <p:spPr>
          <a:xfrm>
            <a:off x="8052663" y="5154675"/>
            <a:ext cx="435034" cy="4350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09DEA8-1EB3-CC4C-B4B3-4EFA12540464}"/>
              </a:ext>
            </a:extLst>
          </p:cNvPr>
          <p:cNvSpPr/>
          <p:nvPr/>
        </p:nvSpPr>
        <p:spPr>
          <a:xfrm>
            <a:off x="3788679" y="5253323"/>
            <a:ext cx="252000" cy="25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3D6A1A-204A-6849-A7E9-D83F8A8AB095}"/>
              </a:ext>
            </a:extLst>
          </p:cNvPr>
          <p:cNvSpPr/>
          <p:nvPr/>
        </p:nvSpPr>
        <p:spPr>
          <a:xfrm>
            <a:off x="5966429" y="5253323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8AB30E-879E-A64F-AF72-088774C2F745}"/>
              </a:ext>
            </a:extLst>
          </p:cNvPr>
          <p:cNvSpPr/>
          <p:nvPr/>
        </p:nvSpPr>
        <p:spPr>
          <a:xfrm>
            <a:off x="8144179" y="5253323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B246D6-A105-2141-924D-344C18088601}"/>
              </a:ext>
            </a:extLst>
          </p:cNvPr>
          <p:cNvSpPr/>
          <p:nvPr/>
        </p:nvSpPr>
        <p:spPr>
          <a:xfrm>
            <a:off x="10321930" y="5253323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B0A453-C22B-7140-97DE-10562B985C89}"/>
              </a:ext>
            </a:extLst>
          </p:cNvPr>
          <p:cNvSpPr/>
          <p:nvPr/>
        </p:nvSpPr>
        <p:spPr>
          <a:xfrm>
            <a:off x="1610929" y="5253323"/>
            <a:ext cx="252000" cy="25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8C8B0-B1DB-184E-B5D0-712D1D4436EC}"/>
              </a:ext>
            </a:extLst>
          </p:cNvPr>
          <p:cNvSpPr txBox="1"/>
          <p:nvPr/>
        </p:nvSpPr>
        <p:spPr>
          <a:xfrm>
            <a:off x="746111" y="568835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400" b="1" dirty="0">
                <a:solidFill>
                  <a:srgbClr val="EB494B"/>
                </a:solidFill>
                <a:latin typeface="Arial" pitchFamily="34" charset="0"/>
                <a:ea typeface="Arial Unicode MS"/>
                <a:cs typeface="Arial" pitchFamily="34" charset="0"/>
              </a:rPr>
              <a:t>Oct 28, 2021</a:t>
            </a:r>
            <a:endParaRPr lang="ko-KR" altLang="en-US" sz="2400" b="1" dirty="0">
              <a:solidFill>
                <a:srgbClr val="EB494B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82233-69AB-7B46-929B-4525C535C3FF}"/>
              </a:ext>
            </a:extLst>
          </p:cNvPr>
          <p:cNvSpPr txBox="1"/>
          <p:nvPr/>
        </p:nvSpPr>
        <p:spPr>
          <a:xfrm>
            <a:off x="3597177" y="5688357"/>
            <a:ext cx="275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2400" b="1" dirty="0">
                <a:solidFill>
                  <a:srgbClr val="3F3F3F"/>
                </a:solidFill>
                <a:latin typeface="Arial" pitchFamily="34" charset="0"/>
                <a:ea typeface="Arial Unicode MS"/>
                <a:cs typeface="Arial" pitchFamily="34" charset="0"/>
              </a:rPr>
              <a:t>Nov 2 – 25, 2021</a:t>
            </a:r>
            <a:endParaRPr lang="ko-KR" altLang="en-US" sz="2400" b="1" dirty="0">
              <a:solidFill>
                <a:srgbClr val="3F3F3F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EC8A0-01A9-A04A-818E-A5A4C84F539B}"/>
              </a:ext>
            </a:extLst>
          </p:cNvPr>
          <p:cNvSpPr txBox="1"/>
          <p:nvPr/>
        </p:nvSpPr>
        <p:spPr>
          <a:xfrm>
            <a:off x="7216930" y="5688357"/>
            <a:ext cx="213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400" b="1" dirty="0">
                <a:solidFill>
                  <a:srgbClr val="3F3F3F"/>
                </a:solidFill>
                <a:latin typeface="Arial" pitchFamily="34" charset="0"/>
                <a:ea typeface="Arial Unicode MS"/>
                <a:cs typeface="Arial" pitchFamily="34" charset="0"/>
              </a:rPr>
              <a:t>Nov 26, 2021 </a:t>
            </a:r>
            <a:endParaRPr lang="ko-KR" altLang="en-US" sz="2400" b="1" dirty="0">
              <a:solidFill>
                <a:srgbClr val="3F3F3F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2DEE4-E935-6641-A97B-ED4271D6EE2A}"/>
              </a:ext>
            </a:extLst>
          </p:cNvPr>
          <p:cNvSpPr txBox="1"/>
          <p:nvPr/>
        </p:nvSpPr>
        <p:spPr>
          <a:xfrm>
            <a:off x="9521464" y="5688357"/>
            <a:ext cx="1852930" cy="461665"/>
          </a:xfrm>
          <a:prstGeom prst="rect">
            <a:avLst/>
          </a:prstGeom>
          <a:solidFill>
            <a:srgbClr val="EB494B"/>
          </a:solidFill>
        </p:spPr>
        <p:txBody>
          <a:bodyPr wrap="square" rtlCol="0">
            <a:spAutoFit/>
          </a:bodyPr>
          <a:lstStyle/>
          <a:p>
            <a:pPr marL="0" marR="0" lvl="0" indent="0" algn="ctr" defTabSz="121917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rPr>
              <a:t>Dec 2, 2021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57" name="AutoShape 92">
            <a:extLst>
              <a:ext uri="{FF2B5EF4-FFF2-40B4-BE49-F238E27FC236}">
                <a16:creationId xmlns:a16="http://schemas.microsoft.com/office/drawing/2014/main" id="{B71F0EE1-5624-A649-B367-5960E449D2B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1294047" y="1667156"/>
            <a:ext cx="864000" cy="864000"/>
          </a:xfrm>
          <a:prstGeom prst="ellipse">
            <a:avLst/>
          </a:prstGeom>
          <a:solidFill>
            <a:srgbClr val="3C4955"/>
          </a:solidFill>
          <a:ln w="25400" cap="flat" cmpd="sng" algn="ctr">
            <a:solidFill>
              <a:srgbClr val="3C4955"/>
            </a:solidFill>
            <a:prstDash val="solid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7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itchFamily="34" charset="0"/>
              <a:ea typeface="Arial Unicode MS"/>
              <a:cs typeface="+mn-cs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9B404032-D81C-E648-80F3-46B6B0507BB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472279" y="2627359"/>
            <a:ext cx="864000" cy="864000"/>
          </a:xfrm>
          <a:prstGeom prst="ellipse">
            <a:avLst/>
          </a:prstGeom>
          <a:solidFill>
            <a:srgbClr val="7F7F7F"/>
          </a:solidFill>
          <a:ln w="25400" cap="flat" cmpd="sng" algn="ctr">
            <a:solidFill>
              <a:srgbClr val="7F7F7F"/>
            </a:solidFill>
            <a:prstDash val="solid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7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itchFamily="34" charset="0"/>
              <a:ea typeface="Arial Unicode MS"/>
              <a:cs typeface="+mn-cs"/>
            </a:endParaRPr>
          </a:p>
        </p:txBody>
      </p:sp>
      <p:sp>
        <p:nvSpPr>
          <p:cNvPr id="59" name="AutoShape 92">
            <a:extLst>
              <a:ext uri="{FF2B5EF4-FFF2-40B4-BE49-F238E27FC236}">
                <a16:creationId xmlns:a16="http://schemas.microsoft.com/office/drawing/2014/main" id="{D84462B8-EBD3-B141-8289-D95E1B3EDA9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5664000" y="1667156"/>
            <a:ext cx="864000" cy="864000"/>
          </a:xfrm>
          <a:prstGeom prst="ellipse">
            <a:avLst/>
          </a:prstGeom>
          <a:solidFill>
            <a:srgbClr val="FF5390"/>
          </a:solidFill>
          <a:ln w="25400" cap="flat" cmpd="sng" algn="ctr">
            <a:solidFill>
              <a:srgbClr val="FF5390"/>
            </a:solidFill>
            <a:prstDash val="solid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7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itchFamily="34" charset="0"/>
              <a:ea typeface="Arial Unicode MS"/>
              <a:cs typeface="+mn-cs"/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967BBF5C-EF44-EA45-B1B6-D49FC5B0411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7828743" y="2627359"/>
            <a:ext cx="864000" cy="864000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chemeClr val="accent3"/>
            </a:solidFill>
            <a:prstDash val="solid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7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itchFamily="34" charset="0"/>
              <a:ea typeface="Arial Unicode MS"/>
              <a:cs typeface="+mn-cs"/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D022B296-58D5-7E4F-9D2A-D9D7F02FEE8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10019419" y="1667156"/>
            <a:ext cx="864000" cy="864000"/>
          </a:xfrm>
          <a:prstGeom prst="ellipse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7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itchFamily="34" charset="0"/>
              <a:ea typeface="Arial Unicode MS"/>
              <a:cs typeface="+mn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A8C72EF-7C16-CF42-B9F5-8ECFBC367B14}"/>
              </a:ext>
            </a:extLst>
          </p:cNvPr>
          <p:cNvCxnSpPr>
            <a:stCxn id="57" idx="6"/>
          </p:cNvCxnSpPr>
          <p:nvPr/>
        </p:nvCxnSpPr>
        <p:spPr>
          <a:xfrm flipH="1">
            <a:off x="1725287" y="2531157"/>
            <a:ext cx="760" cy="2496373"/>
          </a:xfrm>
          <a:prstGeom prst="line">
            <a:avLst/>
          </a:prstGeom>
          <a:noFill/>
          <a:ln w="25400" cap="flat" cmpd="sng" algn="ctr">
            <a:solidFill>
              <a:srgbClr val="3C4955"/>
            </a:solidFill>
            <a:prstDash val="soli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64170F0-A73C-8F4E-A3D3-C2D57B87A6AB}"/>
              </a:ext>
            </a:extLst>
          </p:cNvPr>
          <p:cNvCxnSpPr/>
          <p:nvPr/>
        </p:nvCxnSpPr>
        <p:spPr>
          <a:xfrm flipH="1">
            <a:off x="6092171" y="2531157"/>
            <a:ext cx="760" cy="2496373"/>
          </a:xfrm>
          <a:prstGeom prst="line">
            <a:avLst/>
          </a:prstGeom>
          <a:noFill/>
          <a:ln w="25400" cap="flat" cmpd="sng" algn="ctr">
            <a:solidFill>
              <a:srgbClr val="FF5390"/>
            </a:solidFill>
            <a:prstDash val="soli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A45256-35FD-4641-BF8A-5F8C789CDD84}"/>
              </a:ext>
            </a:extLst>
          </p:cNvPr>
          <p:cNvCxnSpPr/>
          <p:nvPr/>
        </p:nvCxnSpPr>
        <p:spPr>
          <a:xfrm flipH="1">
            <a:off x="10459055" y="2531157"/>
            <a:ext cx="760" cy="2496373"/>
          </a:xfrm>
          <a:prstGeom prst="line">
            <a:avLst/>
          </a:prstGeom>
          <a:noFill/>
          <a:ln w="25400" cap="flat" cmpd="sng" algn="ctr">
            <a:solidFill>
              <a:schemeClr val="accent4"/>
            </a:solidFill>
            <a:prstDash val="soli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D825E6B-DB8D-4347-AAD5-874A47E5A4D1}"/>
              </a:ext>
            </a:extLst>
          </p:cNvPr>
          <p:cNvCxnSpPr>
            <a:cxnSpLocks/>
          </p:cNvCxnSpPr>
          <p:nvPr/>
        </p:nvCxnSpPr>
        <p:spPr>
          <a:xfrm>
            <a:off x="3885521" y="3491360"/>
            <a:ext cx="25323" cy="1632372"/>
          </a:xfrm>
          <a:prstGeom prst="line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370D42-8659-3B4E-8BD6-9B479CF767F9}"/>
              </a:ext>
            </a:extLst>
          </p:cNvPr>
          <p:cNvCxnSpPr/>
          <p:nvPr/>
        </p:nvCxnSpPr>
        <p:spPr>
          <a:xfrm>
            <a:off x="8236725" y="3474676"/>
            <a:ext cx="25323" cy="1632372"/>
          </a:xfrm>
          <a:prstGeom prst="line">
            <a:avLst/>
          </a:prstGeom>
          <a:noFill/>
          <a:ln w="25400" cap="flat" cmpd="sng" algn="ctr">
            <a:solidFill>
              <a:schemeClr val="accent3"/>
            </a:solidFill>
            <a:prstDash val="solid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88EA79D-F5EA-4E4D-B5A1-A64A001E33E4}"/>
              </a:ext>
            </a:extLst>
          </p:cNvPr>
          <p:cNvSpPr/>
          <p:nvPr/>
        </p:nvSpPr>
        <p:spPr>
          <a:xfrm>
            <a:off x="2905128" y="3663460"/>
            <a:ext cx="2016224" cy="12305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35138E-A9CA-9E47-A6EF-884B3E57D838}"/>
              </a:ext>
            </a:extLst>
          </p:cNvPr>
          <p:cNvSpPr/>
          <p:nvPr/>
        </p:nvSpPr>
        <p:spPr>
          <a:xfrm>
            <a:off x="7276579" y="3663460"/>
            <a:ext cx="2016224" cy="12305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7EB8664-0280-204D-B683-9B39D401CCB7}"/>
              </a:ext>
            </a:extLst>
          </p:cNvPr>
          <p:cNvSpPr/>
          <p:nvPr/>
        </p:nvSpPr>
        <p:spPr>
          <a:xfrm>
            <a:off x="9462304" y="2892449"/>
            <a:ext cx="2016224" cy="12305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864CDCF-CBC3-994A-B040-333993AC4515}"/>
              </a:ext>
            </a:extLst>
          </p:cNvPr>
          <p:cNvSpPr/>
          <p:nvPr/>
        </p:nvSpPr>
        <p:spPr>
          <a:xfrm>
            <a:off x="5090853" y="2892449"/>
            <a:ext cx="2016224" cy="12305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18FC1EB-279F-A247-91A1-1F17063FC53D}"/>
              </a:ext>
            </a:extLst>
          </p:cNvPr>
          <p:cNvSpPr/>
          <p:nvPr/>
        </p:nvSpPr>
        <p:spPr>
          <a:xfrm>
            <a:off x="719402" y="2981775"/>
            <a:ext cx="2016224" cy="123054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9C6303F-BAE2-EB44-BB25-1ED97766DA46}"/>
              </a:ext>
            </a:extLst>
          </p:cNvPr>
          <p:cNvSpPr txBox="1"/>
          <p:nvPr/>
        </p:nvSpPr>
        <p:spPr>
          <a:xfrm>
            <a:off x="2381558" y="305467"/>
            <a:ext cx="743481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Timeline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AFA8A9E-8334-4844-91FC-A94CF2042EAB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A4616BBC-9ACA-7649-87C1-83DE68CA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914" y="1838626"/>
            <a:ext cx="542281" cy="54228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DCC8DA0-E314-EB41-B374-302DD2A4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0331">
            <a:off x="5852390" y="1834686"/>
            <a:ext cx="540041" cy="54004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0D54848B-FC2B-4E49-8AA1-E4710E208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5465">
            <a:off x="7980510" y="2787173"/>
            <a:ext cx="532182" cy="53218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30077CB-B038-444D-869C-B97D45487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886" y="2710528"/>
            <a:ext cx="669915" cy="66991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8C70173-B058-C047-B362-9C1786DA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275" y="1766147"/>
            <a:ext cx="598024" cy="598024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7EF9161-F514-2046-A7C0-36FB4EF33727}"/>
              </a:ext>
            </a:extLst>
          </p:cNvPr>
          <p:cNvSpPr txBox="1"/>
          <p:nvPr/>
        </p:nvSpPr>
        <p:spPr>
          <a:xfrm>
            <a:off x="500116" y="3075675"/>
            <a:ext cx="246413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System Font Regular"/>
              <a:buChar char="‣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input information (FASTQ)</a:t>
            </a:r>
          </a:p>
          <a:p>
            <a:pPr marL="342900" indent="-342900">
              <a:spcAft>
                <a:spcPts val="600"/>
              </a:spcAft>
              <a:buFont typeface="System Font Regular"/>
              <a:buChar char="‣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 → CSV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0FD4613-3F64-234F-B892-3F329CCDE997}"/>
              </a:ext>
            </a:extLst>
          </p:cNvPr>
          <p:cNvSpPr txBox="1"/>
          <p:nvPr/>
        </p:nvSpPr>
        <p:spPr>
          <a:xfrm>
            <a:off x="2571170" y="3754994"/>
            <a:ext cx="246413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System Font Regular"/>
              <a:buChar char="‣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development</a:t>
            </a:r>
          </a:p>
          <a:p>
            <a:pPr marL="342900" indent="-342900">
              <a:spcAft>
                <a:spcPts val="600"/>
              </a:spcAft>
              <a:buFont typeface="System Font Regular"/>
              <a:buChar char="‣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the package [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argparser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7F76F5C-41D0-3E4C-B74C-A306B0179453}"/>
              </a:ext>
            </a:extLst>
          </p:cNvPr>
          <p:cNvSpPr txBox="1"/>
          <p:nvPr/>
        </p:nvSpPr>
        <p:spPr>
          <a:xfrm>
            <a:off x="4979825" y="2936067"/>
            <a:ext cx="2464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‣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all features to develop via GitHub</a:t>
            </a:r>
          </a:p>
          <a:p>
            <a:pPr marL="285750" indent="-285750">
              <a:buFont typeface="System Font Regular"/>
              <a:buChar char="‣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Recheck error in our program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B9D4849-7E85-694E-84DC-9AA08280F46D}"/>
              </a:ext>
            </a:extLst>
          </p:cNvPr>
          <p:cNvSpPr txBox="1"/>
          <p:nvPr/>
        </p:nvSpPr>
        <p:spPr>
          <a:xfrm>
            <a:off x="6954079" y="3980010"/>
            <a:ext cx="2585043" cy="546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Report: 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7382639-AE21-2A44-9FD4-548A634B3353}"/>
              </a:ext>
            </a:extLst>
          </p:cNvPr>
          <p:cNvSpPr txBox="1"/>
          <p:nvPr/>
        </p:nvSpPr>
        <p:spPr>
          <a:xfrm>
            <a:off x="9442033" y="3156197"/>
            <a:ext cx="2011793" cy="546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889166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4597A4-F3C2-FF40-9FE2-89B58DBE4253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C08465A5-5734-164D-839B-C0B33E543A21}"/>
              </a:ext>
            </a:extLst>
          </p:cNvPr>
          <p:cNvSpPr/>
          <p:nvPr/>
        </p:nvSpPr>
        <p:spPr>
          <a:xfrm>
            <a:off x="808892" y="526202"/>
            <a:ext cx="3329354" cy="586154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C9A5E6-C72B-0B41-8B7C-427B2E63FBFA}"/>
              </a:ext>
            </a:extLst>
          </p:cNvPr>
          <p:cNvSpPr txBox="1"/>
          <p:nvPr/>
        </p:nvSpPr>
        <p:spPr>
          <a:xfrm>
            <a:off x="1223066" y="557668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Quality Score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CFD2C0-1951-CD4A-8EEC-FB387AEDCE32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919B84-39FA-5143-B415-4C2145E109D5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02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DA6FFA-4463-9E4F-963D-AD43B5EDA131}"/>
              </a:ext>
            </a:extLst>
          </p:cNvPr>
          <p:cNvSpPr txBox="1"/>
          <p:nvPr/>
        </p:nvSpPr>
        <p:spPr>
          <a:xfrm>
            <a:off x="1101601" y="1143822"/>
            <a:ext cx="157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cs typeface="Arial" pitchFamily="34" charset="0"/>
              </a:rPr>
              <a:t>Bowornpol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21DB6-0AFC-9E40-9C86-E6AEAAF1D519}"/>
              </a:ext>
            </a:extLst>
          </p:cNvPr>
          <p:cNvSpPr txBox="1"/>
          <p:nvPr/>
        </p:nvSpPr>
        <p:spPr>
          <a:xfrm>
            <a:off x="4327250" y="634612"/>
            <a:ext cx="750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b="1" dirty="0">
                <a:latin typeface="Arial" pitchFamily="34" charset="0"/>
                <a:cs typeface="Arial" pitchFamily="34" charset="0"/>
              </a:rPr>
              <a:t>Part 5: Write the content division element for 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19C0A-CC65-974A-A82E-CEC054066907}"/>
              </a:ext>
            </a:extLst>
          </p:cNvPr>
          <p:cNvSpPr txBox="1"/>
          <p:nvPr/>
        </p:nvSpPr>
        <p:spPr>
          <a:xfrm>
            <a:off x="427892" y="1571050"/>
            <a:ext cx="168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 code: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4BBF2-3288-0A4C-9C10-A19620A56F59}"/>
              </a:ext>
            </a:extLst>
          </p:cNvPr>
          <p:cNvSpPr txBox="1"/>
          <p:nvPr/>
        </p:nvSpPr>
        <p:spPr>
          <a:xfrm>
            <a:off x="427892" y="3783816"/>
            <a:ext cx="1171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Output:</a:t>
            </a:r>
            <a:endParaRPr lang="en-TH" dirty="0">
              <a:solidFill>
                <a:srgbClr val="0070C0"/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9C58F4F-9D5F-474D-AB57-F4DD55441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28294" r="7291" b="52593"/>
          <a:stretch/>
        </p:blipFill>
        <p:spPr bwMode="auto">
          <a:xfrm>
            <a:off x="995298" y="2090249"/>
            <a:ext cx="10201400" cy="131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DA0581BF-52AC-4C45-A265-6CE6FEBFE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r="2220" b="19444"/>
          <a:stretch/>
        </p:blipFill>
        <p:spPr bwMode="auto">
          <a:xfrm>
            <a:off x="2985381" y="3783816"/>
            <a:ext cx="6946019" cy="271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37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59B84F-6C35-6447-AB70-8C2AE22FCCE3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00CA44A-6663-1944-9502-9ECCBD8C0866}"/>
              </a:ext>
            </a:extLst>
          </p:cNvPr>
          <p:cNvSpPr/>
          <p:nvPr/>
        </p:nvSpPr>
        <p:spPr>
          <a:xfrm>
            <a:off x="808892" y="526202"/>
            <a:ext cx="5122985" cy="586154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12383-C199-3B4D-A72A-B4E9B174C6C7}"/>
              </a:ext>
            </a:extLst>
          </p:cNvPr>
          <p:cNvSpPr txBox="1"/>
          <p:nvPr/>
        </p:nvSpPr>
        <p:spPr>
          <a:xfrm>
            <a:off x="1278183" y="557668"/>
            <a:ext cx="4160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Quality vs. Read length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99CC21-DE71-964E-A2FF-04EC03155A57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B9529-AA28-CF41-AF58-BCAD51F2B0DE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03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171384-C04A-0645-B7E8-2E6815065CE0}"/>
              </a:ext>
            </a:extLst>
          </p:cNvPr>
          <p:cNvSpPr txBox="1"/>
          <p:nvPr/>
        </p:nvSpPr>
        <p:spPr>
          <a:xfrm>
            <a:off x="1101601" y="1146034"/>
            <a:ext cx="143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cs typeface="Arial" pitchFamily="34" charset="0"/>
              </a:rPr>
              <a:t>Naphat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8DE84-4F5F-E94E-8053-F7D6D09DC51B}"/>
              </a:ext>
            </a:extLst>
          </p:cNvPr>
          <p:cNvSpPr txBox="1"/>
          <p:nvPr/>
        </p:nvSpPr>
        <p:spPr>
          <a:xfrm>
            <a:off x="808892" y="1517743"/>
            <a:ext cx="578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Heatmap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9C5CF-B545-A04D-8C0A-4C9FB6356AE7}"/>
              </a:ext>
            </a:extLst>
          </p:cNvPr>
          <p:cNvSpPr txBox="1"/>
          <p:nvPr/>
        </p:nvSpPr>
        <p:spPr>
          <a:xfrm>
            <a:off x="808892" y="2059817"/>
            <a:ext cx="107396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heatlog</a:t>
            </a:r>
            <a:r>
              <a:rPr lang="en-US" sz="18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px</a:t>
            </a:r>
            <a:r>
              <a:rPr lang="en-US" sz="1800" b="0" i="0" u="none" strike="noStrike" dirty="0" err="1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.density_heatmap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data_frame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b="0" i="0" u="none" strike="noStrike" dirty="0" err="1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b="0" i="0" u="none" strike="noStrike" dirty="0" err="1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.loc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i="0" u="none" strike="noStrike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log_Sequence_length_template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sz="18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y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b="0" i="0" u="none" strike="noStrike" dirty="0" err="1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.loc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i="0" u="none" strike="noStrike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Mean_qscore_template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facet_row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'Barcode_arrangement'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nbinsx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=5,</a:t>
            </a:r>
            <a:r>
              <a:rPr lang="en-US" sz="18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nbinsy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=10,</a:t>
            </a:r>
            <a:r>
              <a:rPr lang="en-US" sz="18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en-US" sz="18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'Density Heatmap Read Length vs PHRED Score'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Heatmap are generated by </a:t>
            </a:r>
            <a:r>
              <a:rPr lang="en-US" sz="1800" b="0" i="0" u="none" strike="noStrike" dirty="0" err="1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Plotly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 Express heatmap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5 bin in x-axis (length)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10 bin in y-axis (score)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Yellow = high density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Purple = low density</a:t>
            </a:r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51735C30-5870-AF4D-B4DB-B4E57FB0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75" y="4368141"/>
            <a:ext cx="3493168" cy="2351072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CC25159-1ABA-6347-819D-2672E7138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72" y="4540113"/>
            <a:ext cx="3832400" cy="214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59B84F-6C35-6447-AB70-8C2AE22FCCE3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00CA44A-6663-1944-9502-9ECCBD8C0866}"/>
              </a:ext>
            </a:extLst>
          </p:cNvPr>
          <p:cNvSpPr/>
          <p:nvPr/>
        </p:nvSpPr>
        <p:spPr>
          <a:xfrm>
            <a:off x="808892" y="526202"/>
            <a:ext cx="5122985" cy="586154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12383-C199-3B4D-A72A-B4E9B174C6C7}"/>
              </a:ext>
            </a:extLst>
          </p:cNvPr>
          <p:cNvSpPr txBox="1"/>
          <p:nvPr/>
        </p:nvSpPr>
        <p:spPr>
          <a:xfrm>
            <a:off x="1278183" y="557668"/>
            <a:ext cx="4160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Quality vs. Read length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99CC21-DE71-964E-A2FF-04EC03155A57}"/>
              </a:ext>
            </a:extLst>
          </p:cNvPr>
          <p:cNvSpPr/>
          <p:nvPr/>
        </p:nvSpPr>
        <p:spPr>
          <a:xfrm>
            <a:off x="427892" y="448151"/>
            <a:ext cx="762000" cy="74225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B9529-AA28-CF41-AF58-BCAD51F2B0DE}"/>
              </a:ext>
            </a:extLst>
          </p:cNvPr>
          <p:cNvSpPr txBox="1"/>
          <p:nvPr/>
        </p:nvSpPr>
        <p:spPr>
          <a:xfrm>
            <a:off x="516183" y="55766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03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171384-C04A-0645-B7E8-2E6815065CE0}"/>
              </a:ext>
            </a:extLst>
          </p:cNvPr>
          <p:cNvSpPr txBox="1"/>
          <p:nvPr/>
        </p:nvSpPr>
        <p:spPr>
          <a:xfrm>
            <a:off x="1101601" y="1146034"/>
            <a:ext cx="143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1400" dirty="0">
                <a:latin typeface="Arial" pitchFamily="34" charset="0"/>
                <a:cs typeface="Arial" pitchFamily="34" charset="0"/>
              </a:rPr>
              <a:t>By </a:t>
            </a:r>
            <a:r>
              <a:rPr lang="en-US" altLang="ko-KR" sz="1400" dirty="0" err="1">
                <a:latin typeface="Arial" pitchFamily="34" charset="0"/>
                <a:cs typeface="Arial" pitchFamily="34" charset="0"/>
              </a:rPr>
              <a:t>Naphat</a:t>
            </a:r>
            <a:endParaRPr lang="ko-KR" altLang="en-US" sz="1400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0DB87-B0D6-874C-AF67-853BBE0BE2A8}"/>
              </a:ext>
            </a:extLst>
          </p:cNvPr>
          <p:cNvSpPr txBox="1"/>
          <p:nvPr/>
        </p:nvSpPr>
        <p:spPr>
          <a:xfrm>
            <a:off x="808892" y="1483021"/>
            <a:ext cx="578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 defTabSz="1219170" latinLnBrk="1"/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Scatter 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F4740-A1CF-394D-B638-0E06173005DC}"/>
              </a:ext>
            </a:extLst>
          </p:cNvPr>
          <p:cNvSpPr txBox="1"/>
          <p:nvPr/>
        </p:nvSpPr>
        <p:spPr>
          <a:xfrm>
            <a:off x="808892" y="1973896"/>
            <a:ext cx="105342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scatterlog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px</a:t>
            </a:r>
            <a:r>
              <a:rPr lang="en-US" sz="1800" b="0" i="0" u="none" strike="noStrike" dirty="0" err="1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.scatter</a:t>
            </a:r>
            <a:r>
              <a:rPr lang="en-US" sz="18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data_frame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b="0" i="0" u="none" strike="noStrike" dirty="0" err="1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b="0" i="0" u="none" strike="noStrike" dirty="0" err="1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.loc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i="0" u="none" strike="noStrike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log_Sequence_length_template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sz="18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y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b="0" i="0" u="none" strike="noStrike" dirty="0" err="1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.loc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i="0" u="none" strike="noStrike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Mean_qscore_template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facet_row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0" i="0" u="none" strike="noStrike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Barcode_arrangement'</a:t>
            </a:r>
            <a:r>
              <a:rPr lang="en-US" sz="1800" b="0" i="0" u="none" strike="noStrike" dirty="0" err="1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opacity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=0.2,</a:t>
            </a:r>
            <a:r>
              <a:rPr lang="en-US" sz="18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0" i="0" u="none" strike="noStrike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'Scatter plot Read Length vs Quality Score’</a:t>
            </a:r>
            <a:r>
              <a:rPr lang="en-US" sz="18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Scatter plot generated by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plotly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 express scatter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point opacity = 0.2 to show when point overlap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B46ADF2B-8C3C-E243-A06F-222FFE8A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664" y="3757432"/>
            <a:ext cx="4104671" cy="29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3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CF362-E6DF-C349-B5AD-F71CBA439226}"/>
              </a:ext>
            </a:extLst>
          </p:cNvPr>
          <p:cNvSpPr txBox="1"/>
          <p:nvPr/>
        </p:nvSpPr>
        <p:spPr>
          <a:xfrm>
            <a:off x="2381558" y="305467"/>
            <a:ext cx="743481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Team collaboration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B09B4560-8C83-6748-92C8-7A0D95C608F3}"/>
              </a:ext>
            </a:extLst>
          </p:cNvPr>
          <p:cNvSpPr/>
          <p:nvPr/>
        </p:nvSpPr>
        <p:spPr>
          <a:xfrm>
            <a:off x="621323" y="1348153"/>
            <a:ext cx="2930770" cy="51581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A38C2-01E9-DF46-87B7-94E22E7A74C0}"/>
              </a:ext>
            </a:extLst>
          </p:cNvPr>
          <p:cNvSpPr txBox="1"/>
          <p:nvPr/>
        </p:nvSpPr>
        <p:spPr>
          <a:xfrm>
            <a:off x="1026246" y="1340748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Approach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F1C229-2A17-3B40-8338-3ABC3D23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898" y="1252414"/>
            <a:ext cx="611554" cy="611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A6412D-F79D-1840-A94E-80CB71E80512}"/>
              </a:ext>
            </a:extLst>
          </p:cNvPr>
          <p:cNvSpPr txBox="1"/>
          <p:nvPr/>
        </p:nvSpPr>
        <p:spPr>
          <a:xfrm>
            <a:off x="690932" y="3265133"/>
            <a:ext cx="1661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2200" b="1" dirty="0">
                <a:solidFill>
                  <a:srgbClr val="3F3F3F"/>
                </a:solidFill>
                <a:latin typeface="Arial" pitchFamily="34" charset="0"/>
                <a:ea typeface="Arial Unicode MS"/>
                <a:cs typeface="Arial" pitchFamily="34" charset="0"/>
              </a:rPr>
              <a:t>Slack</a:t>
            </a:r>
            <a:endParaRPr lang="ko-KR" altLang="en-US" sz="2200" b="1" dirty="0">
              <a:solidFill>
                <a:srgbClr val="3F3F3F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58244-4D8E-5B4B-9DBD-11EBE8DA1B48}"/>
              </a:ext>
            </a:extLst>
          </p:cNvPr>
          <p:cNvSpPr txBox="1"/>
          <p:nvPr/>
        </p:nvSpPr>
        <p:spPr>
          <a:xfrm>
            <a:off x="2889257" y="3265135"/>
            <a:ext cx="28369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2200" b="1" dirty="0">
                <a:solidFill>
                  <a:srgbClr val="3F3F3F"/>
                </a:solidFill>
                <a:latin typeface="Arial" pitchFamily="34" charset="0"/>
                <a:ea typeface="Arial Unicode MS"/>
                <a:cs typeface="Arial" pitchFamily="34" charset="0"/>
              </a:rPr>
              <a:t>Online meeting</a:t>
            </a:r>
          </a:p>
          <a:p>
            <a:pPr algn="ctr" defTabSz="1219170" latinLnBrk="1"/>
            <a:r>
              <a:rPr lang="en-US" altLang="ko-KR" sz="1600" dirty="0">
                <a:solidFill>
                  <a:srgbClr val="3F3F3F"/>
                </a:solidFill>
                <a:latin typeface="Arial" pitchFamily="34" charset="0"/>
                <a:ea typeface="Arial Unicode MS"/>
                <a:cs typeface="Arial" pitchFamily="34" charset="0"/>
              </a:rPr>
              <a:t>Via google meet, zoom</a:t>
            </a:r>
            <a:endParaRPr lang="ko-KR" altLang="en-US" sz="1600" dirty="0">
              <a:solidFill>
                <a:srgbClr val="3F3F3F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04B06-6643-294C-B652-B229B17ED520}"/>
              </a:ext>
            </a:extLst>
          </p:cNvPr>
          <p:cNvSpPr txBox="1"/>
          <p:nvPr/>
        </p:nvSpPr>
        <p:spPr>
          <a:xfrm>
            <a:off x="5871067" y="3265133"/>
            <a:ext cx="2836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2200" b="1" dirty="0">
                <a:solidFill>
                  <a:srgbClr val="3F3F3F"/>
                </a:solidFill>
                <a:latin typeface="Arial" pitchFamily="34" charset="0"/>
                <a:ea typeface="Arial Unicode MS"/>
                <a:cs typeface="Arial" pitchFamily="34" charset="0"/>
              </a:rPr>
              <a:t>GitHub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AB2E-908C-D74E-92BB-CF40CF490257}"/>
              </a:ext>
            </a:extLst>
          </p:cNvPr>
          <p:cNvSpPr txBox="1"/>
          <p:nvPr/>
        </p:nvSpPr>
        <p:spPr>
          <a:xfrm>
            <a:off x="8606698" y="3265133"/>
            <a:ext cx="2836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2200" b="1" dirty="0">
                <a:solidFill>
                  <a:srgbClr val="3F3F3F"/>
                </a:solidFill>
                <a:latin typeface="Arial" pitchFamily="34" charset="0"/>
                <a:ea typeface="Arial Unicode MS"/>
                <a:cs typeface="Arial" pitchFamily="34" charset="0"/>
              </a:rPr>
              <a:t>On-site meeting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FE3635-984D-934A-A98F-E3EC0519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03" y="2062412"/>
            <a:ext cx="1004277" cy="1004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D92B87-D83F-B848-867E-51919FAB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270" y="1936630"/>
            <a:ext cx="1255840" cy="125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8AE9F8-5045-8742-847D-F8F118BF1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949" y="1751751"/>
            <a:ext cx="1625600" cy="162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62CABE-BCB7-604A-A52A-614006280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391" y="1989382"/>
            <a:ext cx="1150336" cy="1150336"/>
          </a:xfrm>
          <a:prstGeom prst="rect">
            <a:avLst/>
          </a:prstGeom>
        </p:spPr>
      </p:pic>
      <p:sp>
        <p:nvSpPr>
          <p:cNvPr id="20" name="Chevron 19">
            <a:extLst>
              <a:ext uri="{FF2B5EF4-FFF2-40B4-BE49-F238E27FC236}">
                <a16:creationId xmlns:a16="http://schemas.microsoft.com/office/drawing/2014/main" id="{12D528F8-CA90-A74C-8A4A-62F61A1D7669}"/>
              </a:ext>
            </a:extLst>
          </p:cNvPr>
          <p:cNvSpPr/>
          <p:nvPr/>
        </p:nvSpPr>
        <p:spPr>
          <a:xfrm>
            <a:off x="621322" y="4187937"/>
            <a:ext cx="3083169" cy="515815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8129D0-D0D9-0B4A-8232-BC8D80C3F88F}"/>
              </a:ext>
            </a:extLst>
          </p:cNvPr>
          <p:cNvSpPr txBox="1"/>
          <p:nvPr/>
        </p:nvSpPr>
        <p:spPr>
          <a:xfrm>
            <a:off x="1026246" y="4172550"/>
            <a:ext cx="2024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Advantage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DFFCBA-FE64-3F4A-9D71-D1103FBA6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64" y="3991190"/>
            <a:ext cx="578239" cy="5782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9B14465-C0D1-FA4D-89FF-88832CB5315E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7D706-F8A9-B845-B73D-A3C44A531BC3}"/>
              </a:ext>
            </a:extLst>
          </p:cNvPr>
          <p:cNvSpPr txBox="1"/>
          <p:nvPr/>
        </p:nvSpPr>
        <p:spPr>
          <a:xfrm>
            <a:off x="1033189" y="5551340"/>
            <a:ext cx="5069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stem Font Regular"/>
              <a:buChar char="‣"/>
            </a:pPr>
            <a:r>
              <a:rPr lang="en-TH" dirty="0"/>
              <a:t>Availability for a meeting anytime.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3B7DB6-7E02-6D43-B639-2F869EED6B7F}"/>
              </a:ext>
            </a:extLst>
          </p:cNvPr>
          <p:cNvSpPr txBox="1"/>
          <p:nvPr/>
        </p:nvSpPr>
        <p:spPr>
          <a:xfrm>
            <a:off x="1026246" y="5887029"/>
            <a:ext cx="10139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stem Font Regular"/>
              <a:buChar char="‣"/>
            </a:pPr>
            <a:r>
              <a:rPr lang="en-US" dirty="0"/>
              <a:t>Easily collaborate with others, by letting other members contribute to your projects or you contributing to member’s projects.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4059E-85C7-9645-964E-7FA41E2C2DEB}"/>
              </a:ext>
            </a:extLst>
          </p:cNvPr>
          <p:cNvSpPr txBox="1"/>
          <p:nvPr/>
        </p:nvSpPr>
        <p:spPr>
          <a:xfrm>
            <a:off x="1037728" y="4859750"/>
            <a:ext cx="835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stem Font Regular"/>
              <a:buChar char="‣"/>
            </a:pPr>
            <a:r>
              <a:rPr lang="en-US" dirty="0"/>
              <a:t>Clear assignment of work (feature development) to each members.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31BBB-F60C-B74D-979F-2DD7C81827E8}"/>
              </a:ext>
            </a:extLst>
          </p:cNvPr>
          <p:cNvSpPr txBox="1"/>
          <p:nvPr/>
        </p:nvSpPr>
        <p:spPr>
          <a:xfrm>
            <a:off x="1033189" y="5206641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stem Font Regular"/>
              <a:buChar char="‣"/>
            </a:pPr>
            <a:r>
              <a:rPr lang="en-US" dirty="0"/>
              <a:t>Good time management.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1166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CF362-E6DF-C349-B5AD-F71CBA439226}"/>
              </a:ext>
            </a:extLst>
          </p:cNvPr>
          <p:cNvSpPr txBox="1"/>
          <p:nvPr/>
        </p:nvSpPr>
        <p:spPr>
          <a:xfrm>
            <a:off x="2381558" y="305467"/>
            <a:ext cx="743481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Team collaboration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B09B4560-8C83-6748-92C8-7A0D95C608F3}"/>
              </a:ext>
            </a:extLst>
          </p:cNvPr>
          <p:cNvSpPr/>
          <p:nvPr/>
        </p:nvSpPr>
        <p:spPr>
          <a:xfrm>
            <a:off x="621323" y="1348153"/>
            <a:ext cx="2930770" cy="515815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A38C2-01E9-DF46-87B7-94E22E7A74C0}"/>
              </a:ext>
            </a:extLst>
          </p:cNvPr>
          <p:cNvSpPr txBox="1"/>
          <p:nvPr/>
        </p:nvSpPr>
        <p:spPr>
          <a:xfrm>
            <a:off x="1006210" y="1340748"/>
            <a:ext cx="1903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Challenge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12D528F8-CA90-A74C-8A4A-62F61A1D7669}"/>
              </a:ext>
            </a:extLst>
          </p:cNvPr>
          <p:cNvSpPr/>
          <p:nvPr/>
        </p:nvSpPr>
        <p:spPr>
          <a:xfrm>
            <a:off x="621322" y="4187937"/>
            <a:ext cx="3083169" cy="515815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8129D0-D0D9-0B4A-8232-BC8D80C3F88F}"/>
              </a:ext>
            </a:extLst>
          </p:cNvPr>
          <p:cNvSpPr txBox="1"/>
          <p:nvPr/>
        </p:nvSpPr>
        <p:spPr>
          <a:xfrm>
            <a:off x="1228226" y="417255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Arial Unicode MS"/>
                <a:cs typeface="Arial" pitchFamily="34" charset="0"/>
              </a:rPr>
              <a:t>Solution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14465-C0D1-FA4D-89FF-88832CB5315E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26" name="Picture 2" descr="Problem  free icon">
            <a:extLst>
              <a:ext uri="{FF2B5EF4-FFF2-40B4-BE49-F238E27FC236}">
                <a16:creationId xmlns:a16="http://schemas.microsoft.com/office/drawing/2014/main" id="{8790E12A-658B-B24E-B29D-A8F66A9D5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292" y="1094063"/>
            <a:ext cx="692199" cy="6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dea">
            <a:extLst>
              <a:ext uri="{FF2B5EF4-FFF2-40B4-BE49-F238E27FC236}">
                <a16:creationId xmlns:a16="http://schemas.microsoft.com/office/drawing/2014/main" id="{85586E48-97E1-544D-AABA-B0B30CF96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292" y="3968658"/>
            <a:ext cx="593969" cy="5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B383EB-99FB-564A-8EBD-B31F58AA0069}"/>
              </a:ext>
            </a:extLst>
          </p:cNvPr>
          <p:cNvSpPr txBox="1"/>
          <p:nvPr/>
        </p:nvSpPr>
        <p:spPr>
          <a:xfrm>
            <a:off x="1006210" y="3214194"/>
            <a:ext cx="950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‣"/>
            </a:pPr>
            <a:r>
              <a:rPr lang="en-US" dirty="0" err="1"/>
              <a:t>Plotly</a:t>
            </a:r>
            <a:r>
              <a:rPr lang="en-US" dirty="0"/>
              <a:t> python package (visualization): It has a lot of the form to produce the results.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CF505-9682-0246-8038-DB61732CE8AC}"/>
              </a:ext>
            </a:extLst>
          </p:cNvPr>
          <p:cNvSpPr txBox="1"/>
          <p:nvPr/>
        </p:nvSpPr>
        <p:spPr>
          <a:xfrm>
            <a:off x="1006210" y="2202423"/>
            <a:ext cx="881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stem Font Regular"/>
              <a:buChar char="‣"/>
            </a:pPr>
            <a:r>
              <a:rPr lang="en-US" dirty="0"/>
              <a:t>GitHub: It’s quite complex system and spend the time a lot for understanding.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C453A6-2023-C941-842F-0361AD0EBEA4}"/>
              </a:ext>
            </a:extLst>
          </p:cNvPr>
          <p:cNvSpPr txBox="1"/>
          <p:nvPr/>
        </p:nvSpPr>
        <p:spPr>
          <a:xfrm>
            <a:off x="1006210" y="2705768"/>
            <a:ext cx="6788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stem Font Regular"/>
              <a:buChar char="‣"/>
            </a:pPr>
            <a:r>
              <a:rPr lang="en-US" dirty="0"/>
              <a:t>HTML: It's quite our first time to create the html report.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3936F6-5456-054A-A413-9D2DDD7F1FF9}"/>
              </a:ext>
            </a:extLst>
          </p:cNvPr>
          <p:cNvSpPr txBox="1"/>
          <p:nvPr/>
        </p:nvSpPr>
        <p:spPr>
          <a:xfrm>
            <a:off x="1006210" y="5085169"/>
            <a:ext cx="881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stem Font Regular"/>
              <a:buChar char="‣"/>
            </a:pPr>
            <a:r>
              <a:rPr lang="en-US" dirty="0"/>
              <a:t>Meeting and consults with our members.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0F569-AC78-8348-B704-B723B48170D0}"/>
              </a:ext>
            </a:extLst>
          </p:cNvPr>
          <p:cNvSpPr txBox="1"/>
          <p:nvPr/>
        </p:nvSpPr>
        <p:spPr>
          <a:xfrm>
            <a:off x="1006210" y="5567246"/>
            <a:ext cx="881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stem Font Regular"/>
              <a:buChar char="‣"/>
            </a:pPr>
            <a:r>
              <a:rPr lang="en-US" dirty="0"/>
              <a:t>Consults with professor directly via chat box in slack, Q&amp;A session, and on-site. </a:t>
            </a:r>
          </a:p>
        </p:txBody>
      </p:sp>
    </p:spTree>
    <p:extLst>
      <p:ext uri="{BB962C8B-B14F-4D97-AF65-F5344CB8AC3E}">
        <p14:creationId xmlns:p14="http://schemas.microsoft.com/office/powerpoint/2010/main" val="310829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EEAF87-9EA2-554B-B1F7-B6CB4D8857F1}"/>
              </a:ext>
            </a:extLst>
          </p:cNvPr>
          <p:cNvSpPr txBox="1"/>
          <p:nvPr/>
        </p:nvSpPr>
        <p:spPr>
          <a:xfrm>
            <a:off x="1738612" y="2475103"/>
            <a:ext cx="871477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6F09F-D610-7145-A72F-25D9C8254037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0A17AC64-69C9-2643-97DB-39596F30E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59" b="22406"/>
          <a:stretch/>
        </p:blipFill>
        <p:spPr>
          <a:xfrm>
            <a:off x="4920605" y="3337027"/>
            <a:ext cx="2350786" cy="14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8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AA0DC1-748C-AC4C-A135-CE595AE6EF52}"/>
              </a:ext>
            </a:extLst>
          </p:cNvPr>
          <p:cNvCxnSpPr>
            <a:cxnSpLocks/>
          </p:cNvCxnSpPr>
          <p:nvPr/>
        </p:nvCxnSpPr>
        <p:spPr>
          <a:xfrm flipV="1">
            <a:off x="8745416" y="4229262"/>
            <a:ext cx="375138" cy="653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9E5B7D-C09F-884A-B5D5-1C31D9B02370}"/>
              </a:ext>
            </a:extLst>
          </p:cNvPr>
          <p:cNvCxnSpPr>
            <a:cxnSpLocks/>
          </p:cNvCxnSpPr>
          <p:nvPr/>
        </p:nvCxnSpPr>
        <p:spPr>
          <a:xfrm flipV="1">
            <a:off x="8745416" y="4736575"/>
            <a:ext cx="375138" cy="653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27EB1E0-4CA1-C743-8B56-8D3A70A80E04}"/>
              </a:ext>
            </a:extLst>
          </p:cNvPr>
          <p:cNvCxnSpPr>
            <a:cxnSpLocks/>
          </p:cNvCxnSpPr>
          <p:nvPr/>
        </p:nvCxnSpPr>
        <p:spPr>
          <a:xfrm flipV="1">
            <a:off x="8733693" y="5264113"/>
            <a:ext cx="375138" cy="653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3E0BD13-3B4F-AD48-8CD6-89498020DE5D}"/>
              </a:ext>
            </a:extLst>
          </p:cNvPr>
          <p:cNvCxnSpPr>
            <a:cxnSpLocks/>
          </p:cNvCxnSpPr>
          <p:nvPr/>
        </p:nvCxnSpPr>
        <p:spPr>
          <a:xfrm flipV="1">
            <a:off x="8745416" y="5810149"/>
            <a:ext cx="375138" cy="653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0DE7973-F4C2-B247-899B-2F5B4C499FC0}"/>
              </a:ext>
            </a:extLst>
          </p:cNvPr>
          <p:cNvCxnSpPr>
            <a:cxnSpLocks/>
          </p:cNvCxnSpPr>
          <p:nvPr/>
        </p:nvCxnSpPr>
        <p:spPr>
          <a:xfrm flipV="1">
            <a:off x="8745416" y="6326527"/>
            <a:ext cx="375138" cy="653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F670698-EE9D-5347-A34A-4104DBCEA238}"/>
              </a:ext>
            </a:extLst>
          </p:cNvPr>
          <p:cNvCxnSpPr>
            <a:cxnSpLocks/>
          </p:cNvCxnSpPr>
          <p:nvPr/>
        </p:nvCxnSpPr>
        <p:spPr>
          <a:xfrm flipV="1">
            <a:off x="8745416" y="2190145"/>
            <a:ext cx="363415" cy="65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BFA9E5-D8DD-774A-9647-4B4201BA8FD8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841627" y="1525658"/>
            <a:ext cx="562710" cy="270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69D6CB6-9BFE-8240-951B-EBEADF7444D1}"/>
              </a:ext>
            </a:extLst>
          </p:cNvPr>
          <p:cNvCxnSpPr>
            <a:cxnSpLocks/>
          </p:cNvCxnSpPr>
          <p:nvPr/>
        </p:nvCxnSpPr>
        <p:spPr>
          <a:xfrm flipV="1">
            <a:off x="4841627" y="3519189"/>
            <a:ext cx="562710" cy="270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FBB62-9A2B-E848-86C7-E256F4E649C3}"/>
              </a:ext>
            </a:extLst>
          </p:cNvPr>
          <p:cNvCxnSpPr>
            <a:cxnSpLocks/>
          </p:cNvCxnSpPr>
          <p:nvPr/>
        </p:nvCxnSpPr>
        <p:spPr>
          <a:xfrm>
            <a:off x="1324709" y="2141891"/>
            <a:ext cx="0" cy="337175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FD1B51A-0431-424D-A37E-15D09CEC635C}"/>
              </a:ext>
            </a:extLst>
          </p:cNvPr>
          <p:cNvCxnSpPr>
            <a:cxnSpLocks/>
          </p:cNvCxnSpPr>
          <p:nvPr/>
        </p:nvCxnSpPr>
        <p:spPr>
          <a:xfrm>
            <a:off x="1330567" y="3001019"/>
            <a:ext cx="90853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87C4E6-7362-9A4A-9855-4049BDABA0DE}"/>
              </a:ext>
            </a:extLst>
          </p:cNvPr>
          <p:cNvCxnSpPr>
            <a:cxnSpLocks/>
          </p:cNvCxnSpPr>
          <p:nvPr/>
        </p:nvCxnSpPr>
        <p:spPr>
          <a:xfrm>
            <a:off x="1330567" y="5513646"/>
            <a:ext cx="90853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3F2094-18AA-1844-A18A-7835DF4C3296}"/>
              </a:ext>
            </a:extLst>
          </p:cNvPr>
          <p:cNvSpPr txBox="1"/>
          <p:nvPr/>
        </p:nvSpPr>
        <p:spPr>
          <a:xfrm>
            <a:off x="2381558" y="305467"/>
            <a:ext cx="743481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Program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BEA116-490F-0441-82DA-27EC31582C96}"/>
              </a:ext>
            </a:extLst>
          </p:cNvPr>
          <p:cNvSpPr/>
          <p:nvPr/>
        </p:nvSpPr>
        <p:spPr>
          <a:xfrm>
            <a:off x="996461" y="1265428"/>
            <a:ext cx="2485293" cy="8909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4EFABDA-A371-594A-BE8C-C686B7D6F512}"/>
              </a:ext>
            </a:extLst>
          </p:cNvPr>
          <p:cNvSpPr/>
          <p:nvPr/>
        </p:nvSpPr>
        <p:spPr>
          <a:xfrm>
            <a:off x="1981199" y="2683920"/>
            <a:ext cx="2485293" cy="6037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51890C-8D61-D34C-9378-F511FD26EFFA}"/>
              </a:ext>
            </a:extLst>
          </p:cNvPr>
          <p:cNvSpPr/>
          <p:nvPr/>
        </p:nvSpPr>
        <p:spPr>
          <a:xfrm>
            <a:off x="1981198" y="4712011"/>
            <a:ext cx="4114801" cy="16028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8A75ED-CC84-DC47-8BF4-7AF1A8791541}"/>
              </a:ext>
            </a:extLst>
          </p:cNvPr>
          <p:cNvSpPr/>
          <p:nvPr/>
        </p:nvSpPr>
        <p:spPr>
          <a:xfrm>
            <a:off x="5251938" y="1265428"/>
            <a:ext cx="2485293" cy="6037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59FF0B-2B0F-704D-8BB7-707D26B52917}"/>
              </a:ext>
            </a:extLst>
          </p:cNvPr>
          <p:cNvSpPr/>
          <p:nvPr/>
        </p:nvSpPr>
        <p:spPr>
          <a:xfrm>
            <a:off x="5251938" y="3217320"/>
            <a:ext cx="2485293" cy="6037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A7069A6-D59D-A240-9838-339E583513A5}"/>
              </a:ext>
            </a:extLst>
          </p:cNvPr>
          <p:cNvSpPr/>
          <p:nvPr/>
        </p:nvSpPr>
        <p:spPr>
          <a:xfrm>
            <a:off x="8593015" y="1260395"/>
            <a:ext cx="2485293" cy="6037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8A040C4-B81D-564E-9109-0DF7A1541902}"/>
              </a:ext>
            </a:extLst>
          </p:cNvPr>
          <p:cNvSpPr/>
          <p:nvPr/>
        </p:nvSpPr>
        <p:spPr>
          <a:xfrm>
            <a:off x="8593015" y="3217320"/>
            <a:ext cx="2485293" cy="6037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ACD468-95D3-2347-8129-6B651CE39E51}"/>
              </a:ext>
            </a:extLst>
          </p:cNvPr>
          <p:cNvSpPr/>
          <p:nvPr/>
        </p:nvSpPr>
        <p:spPr>
          <a:xfrm>
            <a:off x="8921262" y="2001880"/>
            <a:ext cx="2157046" cy="44547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F282FE-54F9-3044-8E39-0FA992B59E21}"/>
              </a:ext>
            </a:extLst>
          </p:cNvPr>
          <p:cNvSpPr/>
          <p:nvPr/>
        </p:nvSpPr>
        <p:spPr>
          <a:xfrm>
            <a:off x="8921262" y="3996905"/>
            <a:ext cx="2157046" cy="4454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2986FA-A195-B44D-A90A-FF25CCFD1B3B}"/>
              </a:ext>
            </a:extLst>
          </p:cNvPr>
          <p:cNvSpPr/>
          <p:nvPr/>
        </p:nvSpPr>
        <p:spPr>
          <a:xfrm>
            <a:off x="8921262" y="4524443"/>
            <a:ext cx="2157046" cy="4454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45F80-0A36-2849-80A9-ED267BDA3E0E}"/>
              </a:ext>
            </a:extLst>
          </p:cNvPr>
          <p:cNvSpPr/>
          <p:nvPr/>
        </p:nvSpPr>
        <p:spPr>
          <a:xfrm>
            <a:off x="8921262" y="5051981"/>
            <a:ext cx="2157046" cy="4454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709D3E-7480-E84B-823D-9B38F710BB5E}"/>
              </a:ext>
            </a:extLst>
          </p:cNvPr>
          <p:cNvSpPr/>
          <p:nvPr/>
        </p:nvSpPr>
        <p:spPr>
          <a:xfrm>
            <a:off x="8921262" y="5579519"/>
            <a:ext cx="2157046" cy="4454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03DFB-C3A4-8D43-8D78-72D9BA3742A8}"/>
              </a:ext>
            </a:extLst>
          </p:cNvPr>
          <p:cNvSpPr/>
          <p:nvPr/>
        </p:nvSpPr>
        <p:spPr>
          <a:xfrm>
            <a:off x="8921262" y="6107057"/>
            <a:ext cx="2157046" cy="4454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AA2DA-B1D5-AC42-A189-2244C684274F}"/>
              </a:ext>
            </a:extLst>
          </p:cNvPr>
          <p:cNvSpPr txBox="1"/>
          <p:nvPr/>
        </p:nvSpPr>
        <p:spPr>
          <a:xfrm>
            <a:off x="1148860" y="1326184"/>
            <a:ext cx="2180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800" dirty="0"/>
              <a:t>FASTQsum</a:t>
            </a:r>
          </a:p>
          <a:p>
            <a:pPr algn="ctr"/>
            <a:r>
              <a:rPr lang="en-TH" sz="1600" dirty="0"/>
              <a:t>Program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C6D89D-D9F0-3E4B-8413-AD05FF9962D8}"/>
              </a:ext>
            </a:extLst>
          </p:cNvPr>
          <p:cNvSpPr txBox="1"/>
          <p:nvPr/>
        </p:nvSpPr>
        <p:spPr>
          <a:xfrm>
            <a:off x="316522" y="6145129"/>
            <a:ext cx="2485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dirty="0"/>
              <a:t>Input: FASTQ</a:t>
            </a:r>
          </a:p>
          <a:p>
            <a:r>
              <a:rPr lang="en-TH" sz="1600" dirty="0"/>
              <a:t>Output: HTML report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09AC32-0474-7C49-A7DF-A202A0BCA71C}"/>
              </a:ext>
            </a:extLst>
          </p:cNvPr>
          <p:cNvSpPr txBox="1"/>
          <p:nvPr/>
        </p:nvSpPr>
        <p:spPr>
          <a:xfrm>
            <a:off x="2133598" y="2607761"/>
            <a:ext cx="21804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dirty="0"/>
              <a:t>report</a:t>
            </a:r>
          </a:p>
          <a:p>
            <a:pPr algn="ctr"/>
            <a:r>
              <a:rPr lang="en-TH" sz="1400" dirty="0"/>
              <a:t>Package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E61FDA-8B9E-9148-9372-B2BAD40B229B}"/>
              </a:ext>
            </a:extLst>
          </p:cNvPr>
          <p:cNvSpPr txBox="1"/>
          <p:nvPr/>
        </p:nvSpPr>
        <p:spPr>
          <a:xfrm>
            <a:off x="5404337" y="1187104"/>
            <a:ext cx="21804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dirty="0"/>
              <a:t>read</a:t>
            </a:r>
          </a:p>
          <a:p>
            <a:pPr algn="ctr"/>
            <a:r>
              <a:rPr lang="en-TH" sz="1400" dirty="0"/>
              <a:t>Sub-package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F90B31-4B31-8345-90DD-2A7664513B07}"/>
              </a:ext>
            </a:extLst>
          </p:cNvPr>
          <p:cNvSpPr txBox="1"/>
          <p:nvPr/>
        </p:nvSpPr>
        <p:spPr>
          <a:xfrm>
            <a:off x="5404337" y="3143950"/>
            <a:ext cx="21804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dirty="0"/>
              <a:t>summary</a:t>
            </a:r>
          </a:p>
          <a:p>
            <a:pPr algn="ctr"/>
            <a:r>
              <a:rPr lang="en-TH" sz="1400" dirty="0"/>
              <a:t>Sub-package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7AEBDF-BF5D-EE4F-BB91-D3DE261A32E3}"/>
              </a:ext>
            </a:extLst>
          </p:cNvPr>
          <p:cNvSpPr txBox="1"/>
          <p:nvPr/>
        </p:nvSpPr>
        <p:spPr>
          <a:xfrm>
            <a:off x="8745416" y="1200344"/>
            <a:ext cx="21804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dirty="0"/>
              <a:t>readFastq</a:t>
            </a:r>
          </a:p>
          <a:p>
            <a:pPr algn="ctr"/>
            <a:r>
              <a:rPr lang="en-TH" sz="1400" dirty="0"/>
              <a:t>Module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73E8D2-1F92-CC42-B004-6219B2D20318}"/>
              </a:ext>
            </a:extLst>
          </p:cNvPr>
          <p:cNvSpPr txBox="1"/>
          <p:nvPr/>
        </p:nvSpPr>
        <p:spPr>
          <a:xfrm>
            <a:off x="8745416" y="3150741"/>
            <a:ext cx="21804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400" dirty="0"/>
              <a:t>feature</a:t>
            </a:r>
          </a:p>
          <a:p>
            <a:pPr algn="ctr"/>
            <a:r>
              <a:rPr lang="en-TH" sz="1400" dirty="0"/>
              <a:t>Module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3FDF00-048D-154C-AADC-B4CA8FF03F85}"/>
              </a:ext>
            </a:extLst>
          </p:cNvPr>
          <p:cNvSpPr txBox="1"/>
          <p:nvPr/>
        </p:nvSpPr>
        <p:spPr>
          <a:xfrm>
            <a:off x="2133598" y="3827849"/>
            <a:ext cx="248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TH" dirty="0"/>
              <a:t>astqsum.exe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EE146F-662C-F247-B51C-3F01C8200F2B}"/>
              </a:ext>
            </a:extLst>
          </p:cNvPr>
          <p:cNvSpPr txBox="1"/>
          <p:nvPr/>
        </p:nvSpPr>
        <p:spPr>
          <a:xfrm>
            <a:off x="2133598" y="4744327"/>
            <a:ext cx="248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main.py</a:t>
            </a:r>
            <a:endParaRPr lang="en-TH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319EC0-808C-F94B-8B73-5951F65BE56B}"/>
              </a:ext>
            </a:extLst>
          </p:cNvPr>
          <p:cNvSpPr txBox="1"/>
          <p:nvPr/>
        </p:nvSpPr>
        <p:spPr>
          <a:xfrm>
            <a:off x="2133598" y="5051981"/>
            <a:ext cx="3856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dirty="0"/>
              <a:t>“./fastqsum sum –r [filelocation]” → fqToHtml()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dirty="0"/>
              <a:t>“./fastqsum sum –c [filelocation]” → fqToCsv()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ADB873-7596-C241-8E4E-1D398E297A24}"/>
              </a:ext>
            </a:extLst>
          </p:cNvPr>
          <p:cNvSpPr txBox="1"/>
          <p:nvPr/>
        </p:nvSpPr>
        <p:spPr>
          <a:xfrm>
            <a:off x="8985740" y="2034894"/>
            <a:ext cx="202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fqToCsv</a:t>
            </a:r>
            <a:r>
              <a:rPr lang="en-US" dirty="0"/>
              <a:t>()</a:t>
            </a:r>
            <a:endParaRPr lang="en-TH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D5EF42-A76D-BB4C-9BC9-AC78CCFEE630}"/>
              </a:ext>
            </a:extLst>
          </p:cNvPr>
          <p:cNvSpPr txBox="1"/>
          <p:nvPr/>
        </p:nvSpPr>
        <p:spPr>
          <a:xfrm>
            <a:off x="8985740" y="4034977"/>
            <a:ext cx="202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lenSum</a:t>
            </a:r>
            <a:r>
              <a:rPr lang="en-US" dirty="0"/>
              <a:t>()</a:t>
            </a:r>
            <a:endParaRPr lang="en-TH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53E8AF-61E5-4B48-8EED-2AB5AE244973}"/>
              </a:ext>
            </a:extLst>
          </p:cNvPr>
          <p:cNvSpPr txBox="1"/>
          <p:nvPr/>
        </p:nvSpPr>
        <p:spPr>
          <a:xfrm>
            <a:off x="8985740" y="4559488"/>
            <a:ext cx="202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scSum</a:t>
            </a:r>
            <a:r>
              <a:rPr lang="en-US" dirty="0"/>
              <a:t>()</a:t>
            </a:r>
            <a:endParaRPr lang="en-TH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9652F7-B7E2-CE4C-A9DB-C8661EF120F5}"/>
              </a:ext>
            </a:extLst>
          </p:cNvPr>
          <p:cNvSpPr txBox="1"/>
          <p:nvPr/>
        </p:nvSpPr>
        <p:spPr>
          <a:xfrm>
            <a:off x="8985740" y="5085847"/>
            <a:ext cx="202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scVsLen</a:t>
            </a:r>
            <a:r>
              <a:rPr lang="en-US" dirty="0"/>
              <a:t>()</a:t>
            </a:r>
            <a:endParaRPr lang="en-T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706332-CF49-8349-B54F-814F82D6E56D}"/>
              </a:ext>
            </a:extLst>
          </p:cNvPr>
          <p:cNvSpPr txBox="1"/>
          <p:nvPr/>
        </p:nvSpPr>
        <p:spPr>
          <a:xfrm>
            <a:off x="8985740" y="5617591"/>
            <a:ext cx="202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csvToHtml</a:t>
            </a:r>
            <a:r>
              <a:rPr lang="en-US" dirty="0"/>
              <a:t>()</a:t>
            </a:r>
            <a:endParaRPr lang="en-TH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EE1568-E571-A043-9C74-4EDC432823D5}"/>
              </a:ext>
            </a:extLst>
          </p:cNvPr>
          <p:cNvSpPr txBox="1"/>
          <p:nvPr/>
        </p:nvSpPr>
        <p:spPr>
          <a:xfrm>
            <a:off x="8985740" y="6145129"/>
            <a:ext cx="202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fqToHtml</a:t>
            </a:r>
            <a:r>
              <a:rPr lang="en-US" dirty="0"/>
              <a:t>()</a:t>
            </a:r>
            <a:endParaRPr lang="en-TH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06D625-BD39-6D40-83BD-D89695C96BE4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7737231" y="1562264"/>
            <a:ext cx="855784" cy="503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5C889B5-0743-1748-BCB6-C267ED7DA4E4}"/>
              </a:ext>
            </a:extLst>
          </p:cNvPr>
          <p:cNvCxnSpPr>
            <a:cxnSpLocks/>
          </p:cNvCxnSpPr>
          <p:nvPr/>
        </p:nvCxnSpPr>
        <p:spPr>
          <a:xfrm flipV="1">
            <a:off x="7737231" y="3519189"/>
            <a:ext cx="855784" cy="503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871B1D9-F1D7-AE4E-8773-939BDF686CB1}"/>
              </a:ext>
            </a:extLst>
          </p:cNvPr>
          <p:cNvCxnSpPr/>
          <p:nvPr/>
        </p:nvCxnSpPr>
        <p:spPr>
          <a:xfrm>
            <a:off x="8745416" y="3821058"/>
            <a:ext cx="0" cy="250873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85ED0A7-99C5-C642-90B7-A1CBA8E78934}"/>
              </a:ext>
            </a:extLst>
          </p:cNvPr>
          <p:cNvCxnSpPr>
            <a:cxnSpLocks/>
          </p:cNvCxnSpPr>
          <p:nvPr/>
        </p:nvCxnSpPr>
        <p:spPr>
          <a:xfrm>
            <a:off x="8745416" y="1864133"/>
            <a:ext cx="0" cy="33254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E143CC3-4894-D24E-BEA0-919659DFF67D}"/>
              </a:ext>
            </a:extLst>
          </p:cNvPr>
          <p:cNvCxnSpPr>
            <a:cxnSpLocks/>
          </p:cNvCxnSpPr>
          <p:nvPr/>
        </p:nvCxnSpPr>
        <p:spPr>
          <a:xfrm flipV="1">
            <a:off x="4466490" y="2939780"/>
            <a:ext cx="375138" cy="653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3786FC1-36B0-2F45-AAD8-5496DEEF8C84}"/>
              </a:ext>
            </a:extLst>
          </p:cNvPr>
          <p:cNvCxnSpPr>
            <a:cxnSpLocks/>
          </p:cNvCxnSpPr>
          <p:nvPr/>
        </p:nvCxnSpPr>
        <p:spPr>
          <a:xfrm>
            <a:off x="4841628" y="1525095"/>
            <a:ext cx="0" cy="19940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B10C754-7F5C-E048-8F8E-1572CA7BF384}"/>
              </a:ext>
            </a:extLst>
          </p:cNvPr>
          <p:cNvCxnSpPr>
            <a:cxnSpLocks/>
          </p:cNvCxnSpPr>
          <p:nvPr/>
        </p:nvCxnSpPr>
        <p:spPr>
          <a:xfrm>
            <a:off x="1324709" y="3996905"/>
            <a:ext cx="65648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FDA64CA-091F-C247-B83C-DE37D3E460D0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49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3F2094-18AA-1844-A18A-7835DF4C3296}"/>
              </a:ext>
            </a:extLst>
          </p:cNvPr>
          <p:cNvSpPr txBox="1"/>
          <p:nvPr/>
        </p:nvSpPr>
        <p:spPr>
          <a:xfrm>
            <a:off x="2381558" y="305467"/>
            <a:ext cx="743481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Program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24771F9A-2BC3-2248-88CF-C2F97B1CBAA4}"/>
              </a:ext>
            </a:extLst>
          </p:cNvPr>
          <p:cNvSpPr/>
          <p:nvPr/>
        </p:nvSpPr>
        <p:spPr>
          <a:xfrm>
            <a:off x="621323" y="1348153"/>
            <a:ext cx="2450123" cy="515815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A995B-C00A-814E-A59B-76B4D7E2953F}"/>
              </a:ext>
            </a:extLst>
          </p:cNvPr>
          <p:cNvSpPr txBox="1"/>
          <p:nvPr/>
        </p:nvSpPr>
        <p:spPr>
          <a:xfrm>
            <a:off x="1314827" y="1340748"/>
            <a:ext cx="106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Input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F33E7-0A50-314A-B47D-D8D7F9A9785C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C215A-50CD-F24F-B4BB-3A8FCE80C975}"/>
              </a:ext>
            </a:extLst>
          </p:cNvPr>
          <p:cNvSpPr txBox="1"/>
          <p:nvPr/>
        </p:nvSpPr>
        <p:spPr>
          <a:xfrm>
            <a:off x="1822450" y="2520902"/>
            <a:ext cx="854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stem Font Regular"/>
              <a:buChar char="‣"/>
            </a:pPr>
            <a:r>
              <a:rPr lang="en-TH" sz="2400" dirty="0"/>
              <a:t>FASTQ file  (.gz)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153052F-9E29-E341-B8E1-60792C09A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3429000"/>
            <a:ext cx="8547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1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3F2094-18AA-1844-A18A-7835DF4C3296}"/>
              </a:ext>
            </a:extLst>
          </p:cNvPr>
          <p:cNvSpPr txBox="1"/>
          <p:nvPr/>
        </p:nvSpPr>
        <p:spPr>
          <a:xfrm>
            <a:off x="2381558" y="305467"/>
            <a:ext cx="743481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Program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24771F9A-2BC3-2248-88CF-C2F97B1CBAA4}"/>
              </a:ext>
            </a:extLst>
          </p:cNvPr>
          <p:cNvSpPr/>
          <p:nvPr/>
        </p:nvSpPr>
        <p:spPr>
          <a:xfrm>
            <a:off x="621323" y="1348153"/>
            <a:ext cx="3048000" cy="515815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A995B-C00A-814E-A59B-76B4D7E2953F}"/>
              </a:ext>
            </a:extLst>
          </p:cNvPr>
          <p:cNvSpPr txBox="1"/>
          <p:nvPr/>
        </p:nvSpPr>
        <p:spPr>
          <a:xfrm>
            <a:off x="1073554" y="1348153"/>
            <a:ext cx="2143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Parameters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EDF4F-C58F-4F42-BA45-645B9D7202CB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5BFA5-9746-7C41-B8C4-C9A6CD0CD26A}"/>
              </a:ext>
            </a:extLst>
          </p:cNvPr>
          <p:cNvSpPr txBox="1"/>
          <p:nvPr/>
        </p:nvSpPr>
        <p:spPr>
          <a:xfrm>
            <a:off x="2381558" y="2160153"/>
            <a:ext cx="895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‣"/>
            </a:pPr>
            <a:r>
              <a:rPr lang="en-US" sz="2400" dirty="0"/>
              <a:t>-r,   --report      (option to html report)</a:t>
            </a:r>
          </a:p>
          <a:p>
            <a:pPr marL="285750" indent="-285750">
              <a:buFont typeface="System Font Regular"/>
              <a:buChar char="‣"/>
            </a:pPr>
            <a:r>
              <a:rPr lang="en-US" sz="2400" dirty="0"/>
              <a:t>-c,  --save2csv (option to only .csv summary)</a:t>
            </a:r>
            <a:endParaRPr lang="en-TH" sz="24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C2F023A-F791-3741-9CFE-CE243187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84" y="3367395"/>
            <a:ext cx="7429988" cy="30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4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3F2094-18AA-1844-A18A-7835DF4C3296}"/>
              </a:ext>
            </a:extLst>
          </p:cNvPr>
          <p:cNvSpPr txBox="1"/>
          <p:nvPr/>
        </p:nvSpPr>
        <p:spPr>
          <a:xfrm>
            <a:off x="2381558" y="305467"/>
            <a:ext cx="743481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Program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557AA58F-5F7C-8E4D-8D4A-E12083AA3D75}"/>
              </a:ext>
            </a:extLst>
          </p:cNvPr>
          <p:cNvSpPr/>
          <p:nvPr/>
        </p:nvSpPr>
        <p:spPr>
          <a:xfrm>
            <a:off x="621323" y="1348153"/>
            <a:ext cx="2450123" cy="51581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39222-ABFD-0B44-AFB6-0155C44968BA}"/>
              </a:ext>
            </a:extLst>
          </p:cNvPr>
          <p:cNvSpPr txBox="1"/>
          <p:nvPr/>
        </p:nvSpPr>
        <p:spPr>
          <a:xfrm>
            <a:off x="1164947" y="134074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latinLnBrk="1"/>
            <a:r>
              <a:rPr lang="en-US" altLang="ko-KR" sz="2800" b="1" dirty="0">
                <a:latin typeface="Arial" pitchFamily="34" charset="0"/>
                <a:ea typeface="Arial Unicode MS"/>
                <a:cs typeface="Arial" pitchFamily="34" charset="0"/>
              </a:rPr>
              <a:t>Output</a:t>
            </a:r>
            <a:endParaRPr lang="ko-KR" altLang="en-US" sz="2800" b="1" dirty="0"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0A231-04E2-EB4E-8F92-096A2C676DF5}"/>
              </a:ext>
            </a:extLst>
          </p:cNvPr>
          <p:cNvSpPr txBox="1"/>
          <p:nvPr/>
        </p:nvSpPr>
        <p:spPr>
          <a:xfrm>
            <a:off x="11548533" y="6314853"/>
            <a:ext cx="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H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en-TH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D2A73-7B13-7641-BDBC-F3A79AE8040E}"/>
              </a:ext>
            </a:extLst>
          </p:cNvPr>
          <p:cNvSpPr txBox="1"/>
          <p:nvPr/>
        </p:nvSpPr>
        <p:spPr>
          <a:xfrm>
            <a:off x="1846384" y="2707918"/>
            <a:ext cx="284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stem Font Regular"/>
              <a:buChar char="‣"/>
            </a:pPr>
            <a:r>
              <a:rPr lang="en-TH" sz="2400" dirty="0"/>
              <a:t>HTML report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2A2149E-C952-1B4E-8E44-668B7BB9F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r="23315" b="19444"/>
          <a:stretch/>
        </p:blipFill>
        <p:spPr bwMode="auto">
          <a:xfrm>
            <a:off x="1164947" y="4231105"/>
            <a:ext cx="4365524" cy="217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CC3316CD-7B44-5141-A3BF-455A62E5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583" y="4231105"/>
            <a:ext cx="4718560" cy="2176346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96C490F-045D-3D48-A95D-2FE29889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83" y="1340748"/>
            <a:ext cx="4718560" cy="246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12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ntents Slide Master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3C28"/>
      </a:accent1>
      <a:accent2>
        <a:srgbClr val="FF5390"/>
      </a:accent2>
      <a:accent3>
        <a:srgbClr val="CA6BF8"/>
      </a:accent3>
      <a:accent4>
        <a:srgbClr val="79BFCD"/>
      </a:accent4>
      <a:accent5>
        <a:srgbClr val="7F7F7F"/>
      </a:accent5>
      <a:accent6>
        <a:srgbClr val="3C4955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783</Words>
  <Application>Microsoft Macintosh PowerPoint</Application>
  <PresentationFormat>Widescreen</PresentationFormat>
  <Paragraphs>180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Courier New</vt:lpstr>
      <vt:lpstr>System Font Regular</vt:lpstr>
      <vt:lpstr>Office Theme</vt:lpstr>
      <vt:lpstr>Contents Slide Master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MATTIKA THAWEESUVANNASAK</dc:creator>
  <cp:lastModifiedBy>MATTIKA THAWEESUVANNASAK</cp:lastModifiedBy>
  <cp:revision>91</cp:revision>
  <dcterms:created xsi:type="dcterms:W3CDTF">2021-11-28T14:46:46Z</dcterms:created>
  <dcterms:modified xsi:type="dcterms:W3CDTF">2021-12-01T15:44:53Z</dcterms:modified>
</cp:coreProperties>
</file>